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theme/theme8.xml" ContentType="application/vnd.openxmlformats-officedocument.theme+xml"/>
  <Override PartName="/ppt/slideLayouts/slideLayout37.xml" ContentType="application/vnd.openxmlformats-officedocument.presentationml.slideLayout+xml"/>
  <Override PartName="/ppt/theme/theme9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theme/theme11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3.xml" ContentType="application/vnd.openxmlformats-officedocument.theme+xml"/>
  <Override PartName="/ppt/slideLayouts/slideLayout51.xml" ContentType="application/vnd.openxmlformats-officedocument.presentationml.slideLayout+xml"/>
  <Override PartName="/ppt/theme/theme1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7"/>
  </p:notesMasterIdLst>
  <p:handoutMasterIdLst>
    <p:handoutMasterId r:id="rId58"/>
  </p:handoutMasterIdLst>
  <p:sldIdLst>
    <p:sldId id="270" r:id="rId17"/>
    <p:sldId id="575" r:id="rId18"/>
    <p:sldId id="262" r:id="rId19"/>
    <p:sldId id="3053" r:id="rId20"/>
    <p:sldId id="3048" r:id="rId21"/>
    <p:sldId id="3046" r:id="rId22"/>
    <p:sldId id="581" r:id="rId23"/>
    <p:sldId id="3042" r:id="rId24"/>
    <p:sldId id="3165" r:id="rId25"/>
    <p:sldId id="3033" r:id="rId26"/>
    <p:sldId id="3055" r:id="rId27"/>
    <p:sldId id="3056" r:id="rId28"/>
    <p:sldId id="3019" r:id="rId29"/>
    <p:sldId id="3162" r:id="rId30"/>
    <p:sldId id="3155" r:id="rId31"/>
    <p:sldId id="3054" r:id="rId32"/>
    <p:sldId id="1069" r:id="rId33"/>
    <p:sldId id="3052" r:id="rId34"/>
    <p:sldId id="937" r:id="rId35"/>
    <p:sldId id="3047" r:id="rId36"/>
    <p:sldId id="3156" r:id="rId37"/>
    <p:sldId id="3049" r:id="rId38"/>
    <p:sldId id="3032" r:id="rId39"/>
    <p:sldId id="3031" r:id="rId40"/>
    <p:sldId id="261" r:id="rId41"/>
    <p:sldId id="2986" r:id="rId42"/>
    <p:sldId id="577" r:id="rId43"/>
    <p:sldId id="3164" r:id="rId44"/>
    <p:sldId id="3163" r:id="rId45"/>
    <p:sldId id="3159" r:id="rId46"/>
    <p:sldId id="3161" r:id="rId47"/>
    <p:sldId id="3043" r:id="rId48"/>
    <p:sldId id="3050" r:id="rId49"/>
    <p:sldId id="3160" r:id="rId50"/>
    <p:sldId id="265" r:id="rId51"/>
    <p:sldId id="260" r:id="rId52"/>
    <p:sldId id="3044" r:id="rId53"/>
    <p:sldId id="3051" r:id="rId54"/>
    <p:sldId id="266" r:id="rId55"/>
    <p:sldId id="267" r:id="rId56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D9D9D9"/>
    <a:srgbClr val="888888"/>
    <a:srgbClr val="18C6FF"/>
    <a:srgbClr val="E9002F"/>
    <a:srgbClr val="F078EB"/>
    <a:srgbClr val="990000"/>
    <a:srgbClr val="03447C"/>
    <a:srgbClr val="0547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88" autoAdjust="0"/>
    <p:restoredTop sz="92254" autoAdjust="0"/>
  </p:normalViewPr>
  <p:slideViewPr>
    <p:cSldViewPr snapToGrid="0" snapToObjects="1">
      <p:cViewPr>
        <p:scale>
          <a:sx n="144" d="100"/>
          <a:sy n="144" d="100"/>
        </p:scale>
        <p:origin x="-576" y="-40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slide" Target="slides/slide4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presProps" Target="presProps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4020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66015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37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40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11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72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4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0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1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2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image" Target="../media/image61.png"/><Relationship Id="rId7" Type="http://schemas.openxmlformats.org/officeDocument/2006/relationships/hyperlink" Target="https://en.wikipedia.org/wiki/File:HomotopySmall.gif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hyperlink" Target="https://en.wikipedia.org/wiki/Dana_Scott" TargetMode="External"/><Relationship Id="rId7" Type="http://schemas.openxmlformats.org/officeDocument/2006/relationships/hyperlink" Target="https://www.youtube.com/watch?v=7cPtCpyBPNI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cPtCpyBPNI?t=66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0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75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7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9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koo0905@gmail.com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48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6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0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esentable_functo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slide" Target="slide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&#20559;&#24207;&#20851;&#31995;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25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4.jpeg"/><Relationship Id="rId5" Type="http://schemas.openxmlformats.org/officeDocument/2006/relationships/image" Target="../media/image123.png"/><Relationship Id="rId4" Type="http://schemas.openxmlformats.org/officeDocument/2006/relationships/hyperlink" Target="https://www.youtube.com/watch?v=vHHBptK2RUo&amp;t=382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tiff"/><Relationship Id="rId2" Type="http://schemas.openxmlformats.org/officeDocument/2006/relationships/hyperlink" Target="https://en.wikipedia.org/wiki/Ricardian_contract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7.jpeg"/><Relationship Id="rId5" Type="http://schemas.openxmlformats.org/officeDocument/2006/relationships/image" Target="../media/image32.png"/><Relationship Id="rId4" Type="http://schemas.openxmlformats.org/officeDocument/2006/relationships/hyperlink" Target="https://www.paladion.net/devsecop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1990284?seq=1" TargetMode="External"/><Relationship Id="rId2" Type="http://schemas.openxmlformats.org/officeDocument/2006/relationships/hyperlink" Target="https://www.di.ens.fr/~cousot/publications.www/CousotCousot-POPL-77-ACM-p238--252-1977.pdf" TargetMode="Externa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Seamans,_von_Braun_and_President_Kennedy_at_Cape_Canaveral_-_GPN-2000-001843.jpg" TargetMode="External"/><Relationship Id="rId3" Type="http://schemas.openxmlformats.org/officeDocument/2006/relationships/hyperlink" Target="https://history.nasa.gov/SP-4205/ch3-2.html" TargetMode="External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history.nasa.gov/JFK-Webbconv/pages/backgnd.html" TargetMode="External"/><Relationship Id="rId11" Type="http://schemas.openxmlformats.org/officeDocument/2006/relationships/image" Target="../media/image52.jpeg"/><Relationship Id="rId5" Type="http://schemas.openxmlformats.org/officeDocument/2006/relationships/image" Target="../media/image48.png"/><Relationship Id="rId10" Type="http://schemas.openxmlformats.org/officeDocument/2006/relationships/hyperlink" Target="https://www.youtube.com/watch?v=GmN1wO_24Ao" TargetMode="External"/><Relationship Id="rId4" Type="http://schemas.openxmlformats.org/officeDocument/2006/relationships/image" Target="../media/image50.gif"/><Relationship Id="rId9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2021-10-22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93702-F5CA-FC41-97BE-F3FA87AA849D}"/>
              </a:ext>
            </a:extLst>
          </p:cNvPr>
          <p:cNvSpPr txBox="1"/>
          <p:nvPr/>
        </p:nvSpPr>
        <p:spPr>
          <a:xfrm>
            <a:off x="6830467" y="6062332"/>
            <a:ext cx="370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courtesy: Prof. Edward Crawley</a:t>
            </a:r>
          </a:p>
        </p:txBody>
      </p:sp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973036" y="223075"/>
            <a:ext cx="103412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箭头（有向关系）的万用性：所有连续与离散系统现象均可用“箭头”表述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9951" y="1409568"/>
            <a:ext cx="2584539" cy="1885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25" y="1378499"/>
            <a:ext cx="1749587" cy="1774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46" y="1425579"/>
            <a:ext cx="4324196" cy="1679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3721" y="1398373"/>
            <a:ext cx="2312911" cy="17749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85993" y="6267752"/>
            <a:ext cx="1163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excerpts from Lawever and Schanuel, Conceptual Mathematics: A first introduction to Categories, 2nd Edition, 2009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BBD83-87AA-264D-81E9-80C9F62CB17D}"/>
              </a:ext>
            </a:extLst>
          </p:cNvPr>
          <p:cNvSpPr txBox="1"/>
          <p:nvPr/>
        </p:nvSpPr>
        <p:spPr>
          <a:xfrm>
            <a:off x="3851612" y="7188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包括加减乘除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、投影和检索</a:t>
            </a:r>
            <a:endParaRPr lang="en-TW" sz="28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AB853A-80BA-A244-8E1D-A7C02F49E272}"/>
              </a:ext>
            </a:extLst>
          </p:cNvPr>
          <p:cNvGrpSpPr/>
          <p:nvPr/>
        </p:nvGrpSpPr>
        <p:grpSpPr>
          <a:xfrm>
            <a:off x="973036" y="3436858"/>
            <a:ext cx="5530014" cy="2547254"/>
            <a:chOff x="1198634" y="3513231"/>
            <a:chExt cx="5530014" cy="254725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CB4A285-0E15-1540-A93D-7F5CC7D9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0675" y="3513231"/>
              <a:ext cx="4887973" cy="2547254"/>
            </a:xfrm>
            <a:prstGeom prst="rect">
              <a:avLst/>
            </a:prstGeom>
          </p:spPr>
        </p:pic>
        <p:pic>
          <p:nvPicPr>
            <p:cNvPr id="12" name="Picture 2">
              <a:hlinkClick r:id="rId7"/>
              <a:extLst>
                <a:ext uri="{FF2B5EF4-FFF2-40B4-BE49-F238E27FC236}">
                  <a16:creationId xmlns:a16="http://schemas.microsoft.com/office/drawing/2014/main" id="{397DED65-02CD-9D40-BA41-91936F490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634" y="3565027"/>
              <a:ext cx="1612641" cy="11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0BA4B-5124-EA47-B980-70BB4F3B7332}"/>
              </a:ext>
            </a:extLst>
          </p:cNvPr>
          <p:cNvGrpSpPr/>
          <p:nvPr/>
        </p:nvGrpSpPr>
        <p:grpSpPr>
          <a:xfrm>
            <a:off x="7251090" y="3436858"/>
            <a:ext cx="4354774" cy="2878191"/>
            <a:chOff x="6771324" y="3090534"/>
            <a:chExt cx="4566141" cy="32166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0AE4BD-C096-0B48-B6CA-FB3DA7FF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1324" y="3090534"/>
              <a:ext cx="3147652" cy="20778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F0604D-89BB-164A-9C23-1FBB9DC6B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33274" y="4229328"/>
              <a:ext cx="2704191" cy="207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13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1158" y="2220716"/>
            <a:ext cx="1374102" cy="178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453" y="4379997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494" y="4070303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471466" y="1096749"/>
            <a:ext cx="34932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</a:rPr>
              <a:t>通过标示/数学语义的研究</a:t>
            </a:r>
          </a:p>
          <a:p>
            <a:pPr algn="ctr"/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Denotational/Mathematical Semantics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D841BD9-CE8B-3E45-BCE9-C95B65AA3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212" y="4758011"/>
            <a:ext cx="1997856" cy="14347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19011-C278-B14F-8AA0-437B2063CAAA}"/>
              </a:ext>
            </a:extLst>
          </p:cNvPr>
          <p:cNvSpPr txBox="1"/>
          <p:nvPr/>
        </p:nvSpPr>
        <p:spPr>
          <a:xfrm>
            <a:off x="8691257" y="6252284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Lambda Calculus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 的 前世今生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万用的可执行语言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：偏序集（格）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14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20D591-7EAA-0E43-9BFB-1A335F9919EC}"/>
              </a:ext>
            </a:extLst>
          </p:cNvPr>
          <p:cNvSpPr txBox="1"/>
          <p:nvPr/>
        </p:nvSpPr>
        <p:spPr>
          <a:xfrm>
            <a:off x="7105172" y="6309266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本视频的第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666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秒开始到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1080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秒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22693C-B113-9247-82C5-C41CB9B516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2939840" y="1804771"/>
            <a:ext cx="2074284" cy="1884709"/>
          </a:xfrm>
          <a:prstGeom prst="rect">
            <a:avLst/>
          </a:prstGeom>
        </p:spPr>
      </p:pic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143E2378-B42C-904A-B633-CFB0F22CCB37}"/>
              </a:ext>
            </a:extLst>
          </p:cNvPr>
          <p:cNvGrpSpPr/>
          <p:nvPr/>
        </p:nvGrpSpPr>
        <p:grpSpPr>
          <a:xfrm>
            <a:off x="5505015" y="1341035"/>
            <a:ext cx="6484941" cy="4650080"/>
            <a:chOff x="5182026" y="1322615"/>
            <a:chExt cx="6484941" cy="46500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765B331-A2F6-654E-9046-A52F5A6BA873}"/>
                </a:ext>
              </a:extLst>
            </p:cNvPr>
            <p:cNvGrpSpPr/>
            <p:nvPr/>
          </p:nvGrpSpPr>
          <p:grpSpPr>
            <a:xfrm>
              <a:off x="5182026" y="1322615"/>
              <a:ext cx="6484941" cy="4650080"/>
              <a:chOff x="5182026" y="1322615"/>
              <a:chExt cx="6484941" cy="4650080"/>
            </a:xfrm>
          </p:grpSpPr>
          <p:pic>
            <p:nvPicPr>
              <p:cNvPr id="20" name="Picture 19">
                <a:hlinkClick r:id="rId3"/>
                <a:extLst>
                  <a:ext uri="{FF2B5EF4-FFF2-40B4-BE49-F238E27FC236}">
                    <a16:creationId xmlns:a16="http://schemas.microsoft.com/office/drawing/2014/main" id="{589693A6-0F98-D249-A178-0320A3224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2026" y="1322615"/>
                <a:ext cx="6484941" cy="4650080"/>
              </a:xfrm>
              <a:prstGeom prst="rect">
                <a:avLst/>
              </a:prstGeom>
            </p:spPr>
          </p:pic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3F657F1-406D-BD4C-A4F2-F1FE16C7F84D}"/>
                  </a:ext>
                </a:extLst>
              </p:cNvPr>
              <p:cNvSpPr/>
              <p:nvPr/>
            </p:nvSpPr>
            <p:spPr>
              <a:xfrm>
                <a:off x="7249887" y="2563586"/>
                <a:ext cx="342900" cy="27758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EC3C17B5-3DBD-AA4E-BE6C-1A07133B5227}"/>
                  </a:ext>
                </a:extLst>
              </p:cNvPr>
              <p:cNvSpPr/>
              <p:nvPr/>
            </p:nvSpPr>
            <p:spPr>
              <a:xfrm>
                <a:off x="9286977" y="2585358"/>
                <a:ext cx="342900" cy="27758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E9A33049-02F9-D04E-8F33-6EE8E068A1A1}"/>
                  </a:ext>
                </a:extLst>
              </p:cNvPr>
              <p:cNvSpPr/>
              <p:nvPr/>
            </p:nvSpPr>
            <p:spPr>
              <a:xfrm>
                <a:off x="8146554" y="31884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3A4868C3-BACB-4945-AD7E-5B4EA9668A58}"/>
                  </a:ext>
                </a:extLst>
              </p:cNvPr>
              <p:cNvSpPr/>
              <p:nvPr/>
            </p:nvSpPr>
            <p:spPr>
              <a:xfrm>
                <a:off x="9286977" y="31884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8913E772-4A2D-D94E-AE9C-DD7DED0C1DD3}"/>
                  </a:ext>
                </a:extLst>
              </p:cNvPr>
              <p:cNvSpPr/>
              <p:nvPr/>
            </p:nvSpPr>
            <p:spPr>
              <a:xfrm>
                <a:off x="7718031" y="37980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A339604C-9F6A-414B-A1D8-A9403A41DE50}"/>
                  </a:ext>
                </a:extLst>
              </p:cNvPr>
              <p:cNvSpPr/>
              <p:nvPr/>
            </p:nvSpPr>
            <p:spPr>
              <a:xfrm>
                <a:off x="6806209" y="3785722"/>
                <a:ext cx="655947" cy="36717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18D607-74A6-EB45-8775-099EC57BF57C}"/>
                </a:ext>
              </a:extLst>
            </p:cNvPr>
            <p:cNvSpPr txBox="1"/>
            <p:nvPr/>
          </p:nvSpPr>
          <p:spPr>
            <a:xfrm>
              <a:off x="8094991" y="221097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latin typeface="STXinwei" panose="02010800040101010101" pitchFamily="2" charset="-122"/>
                  <a:ea typeface="STXinwei" panose="02010800040101010101" pitchFamily="2" charset="-122"/>
                </a:rPr>
                <a:t>字符取代法则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176E79-6BC0-9746-8035-ACC2B6E089A6}"/>
                </a:ext>
              </a:extLst>
            </p:cNvPr>
            <p:cNvSpPr txBox="1"/>
            <p:nvPr/>
          </p:nvSpPr>
          <p:spPr>
            <a:xfrm>
              <a:off x="8090988" y="281985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latin typeface="STXinwei" panose="02010800040101010101" pitchFamily="2" charset="-122"/>
                  <a:ea typeface="STXinwei" panose="02010800040101010101" pitchFamily="2" charset="-122"/>
                </a:rPr>
                <a:t>变量取代法则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55A70B-D051-7E44-80F3-98B8E813CCE9}"/>
                </a:ext>
              </a:extLst>
            </p:cNvPr>
            <p:cNvSpPr txBox="1"/>
            <p:nvPr/>
          </p:nvSpPr>
          <p:spPr>
            <a:xfrm>
              <a:off x="8146554" y="354330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latin typeface="STXinwei" panose="02010800040101010101" pitchFamily="2" charset="-122"/>
                  <a:ea typeface="STXinwei" panose="02010800040101010101" pitchFamily="2" charset="-122"/>
                </a:rPr>
                <a:t>函数命名规则</a:t>
              </a:r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BC7A8698-4606-634C-9FD2-C040145543C9}"/>
              </a:ext>
            </a:extLst>
          </p:cNvPr>
          <p:cNvGrpSpPr/>
          <p:nvPr/>
        </p:nvGrpSpPr>
        <p:grpSpPr>
          <a:xfrm>
            <a:off x="415763" y="4720650"/>
            <a:ext cx="4649871" cy="1485463"/>
            <a:chOff x="526508" y="4428417"/>
            <a:chExt cx="4649871" cy="148546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E9A5682-BCAC-274B-A75C-0DAB5440C027}"/>
                </a:ext>
              </a:extLst>
            </p:cNvPr>
            <p:cNvGrpSpPr/>
            <p:nvPr/>
          </p:nvGrpSpPr>
          <p:grpSpPr>
            <a:xfrm>
              <a:off x="526508" y="4428417"/>
              <a:ext cx="4649871" cy="1485463"/>
              <a:chOff x="1929239" y="3028862"/>
              <a:chExt cx="4649871" cy="148546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4746CEA-E7F6-E94F-9E54-E3BC33982415}"/>
                  </a:ext>
                </a:extLst>
              </p:cNvPr>
              <p:cNvSpPr/>
              <p:nvPr/>
            </p:nvSpPr>
            <p:spPr>
              <a:xfrm>
                <a:off x="1929239" y="3786139"/>
                <a:ext cx="384048" cy="3840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E3CB3E2-981E-4445-8CE5-ADF6DA9152ED}"/>
                  </a:ext>
                </a:extLst>
              </p:cNvPr>
              <p:cNvSpPr/>
              <p:nvPr/>
            </p:nvSpPr>
            <p:spPr>
              <a:xfrm>
                <a:off x="6147433" y="3028862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8E14132-7754-8A46-AF98-D8A2CF167797}"/>
                  </a:ext>
                </a:extLst>
              </p:cNvPr>
              <p:cNvSpPr/>
              <p:nvPr/>
            </p:nvSpPr>
            <p:spPr>
              <a:xfrm>
                <a:off x="2594572" y="3069549"/>
                <a:ext cx="3155770" cy="3026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600" dirty="0">
                    <a:solidFill>
                      <a:schemeClr val="tx1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原函数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（保留字）</a:t>
                </a:r>
                <a:endParaRPr lang="en-TW" sz="1600" dirty="0">
                  <a:solidFill>
                    <a:schemeClr val="tx1"/>
                  </a:solidFill>
                  <a:latin typeface="STXinwei" panose="02010800040101010101" pitchFamily="2" charset="-122"/>
                  <a:ea typeface="STXinwei" panose="02010800040101010101" pitchFamily="2" charset="-122"/>
                </a:endParaRP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D0172D8D-F11B-1348-BD97-5EDCB52220E1}"/>
                  </a:ext>
                </a:extLst>
              </p:cNvPr>
              <p:cNvSpPr/>
              <p:nvPr/>
            </p:nvSpPr>
            <p:spPr>
              <a:xfrm>
                <a:off x="2563059" y="3512509"/>
                <a:ext cx="1611974" cy="2805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𝝺</a:t>
                </a:r>
                <a:r>
                  <a:rPr lang="en-US" altLang="zh-CN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x.(…x…)</a:t>
                </a:r>
                <a:endParaRPr lang="en-TW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2C3ED29F-7651-2A40-919D-A812DB640C50}"/>
                  </a:ext>
                </a:extLst>
              </p:cNvPr>
              <p:cNvSpPr/>
              <p:nvPr/>
            </p:nvSpPr>
            <p:spPr>
              <a:xfrm>
                <a:off x="4390545" y="3512509"/>
                <a:ext cx="1359797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𝝺</a:t>
                </a:r>
                <a:r>
                  <a:rPr lang="en-US" altLang="zh-CN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y.(…y…)</a:t>
                </a:r>
                <a:endParaRPr lang="en-TW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D78083DB-CA43-0B41-9E3A-64309FCF767E}"/>
                  </a:ext>
                </a:extLst>
              </p:cNvPr>
              <p:cNvCxnSpPr>
                <a:cxnSpLocks/>
                <a:stCxn id="34" idx="7"/>
                <a:endCxn id="37" idx="1"/>
              </p:cNvCxnSpPr>
              <p:nvPr/>
            </p:nvCxnSpPr>
            <p:spPr>
              <a:xfrm flipV="1">
                <a:off x="2257044" y="3652795"/>
                <a:ext cx="306015" cy="1895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0C224FD-6647-EE4F-AE39-436CDF7562E2}"/>
                  </a:ext>
                </a:extLst>
              </p:cNvPr>
              <p:cNvCxnSpPr>
                <a:cxnSpLocks/>
                <a:stCxn id="34" idx="0"/>
                <a:endCxn id="36" idx="1"/>
              </p:cNvCxnSpPr>
              <p:nvPr/>
            </p:nvCxnSpPr>
            <p:spPr>
              <a:xfrm flipV="1">
                <a:off x="2121263" y="3220886"/>
                <a:ext cx="473309" cy="5652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0D72DE6-45F1-1E41-B64D-077F43202D3F}"/>
                  </a:ext>
                </a:extLst>
              </p:cNvPr>
              <p:cNvCxnSpPr>
                <a:cxnSpLocks/>
                <a:stCxn id="36" idx="3"/>
                <a:endCxn id="58" idx="2"/>
              </p:cNvCxnSpPr>
              <p:nvPr/>
            </p:nvCxnSpPr>
            <p:spPr>
              <a:xfrm>
                <a:off x="5750342" y="3220886"/>
                <a:ext cx="39709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20B20B5-A25A-554D-AC40-CA19AA61DEA0}"/>
                  </a:ext>
                </a:extLst>
              </p:cNvPr>
              <p:cNvCxnSpPr>
                <a:cxnSpLocks/>
                <a:stCxn id="37" idx="3"/>
                <a:endCxn id="38" idx="1"/>
              </p:cNvCxnSpPr>
              <p:nvPr/>
            </p:nvCxnSpPr>
            <p:spPr>
              <a:xfrm flipV="1">
                <a:off x="4175033" y="3645097"/>
                <a:ext cx="215512" cy="76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099423D0-5E8F-5946-82BE-1074CB438F5A}"/>
                  </a:ext>
                </a:extLst>
              </p:cNvPr>
              <p:cNvCxnSpPr>
                <a:cxnSpLocks/>
                <a:stCxn id="38" idx="3"/>
                <a:endCxn id="51" idx="1"/>
              </p:cNvCxnSpPr>
              <p:nvPr/>
            </p:nvCxnSpPr>
            <p:spPr>
              <a:xfrm>
                <a:off x="5750342" y="3645097"/>
                <a:ext cx="500963" cy="1972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B0BC17E0-A825-AA4C-B34E-E36D1469D5C4}"/>
                  </a:ext>
                </a:extLst>
              </p:cNvPr>
              <p:cNvSpPr/>
              <p:nvPr/>
            </p:nvSpPr>
            <p:spPr>
              <a:xfrm>
                <a:off x="4390545" y="3852517"/>
                <a:ext cx="1341641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(…T…)</a:t>
                </a:r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E10414D0-17F1-7546-B89C-8AF95BD4FF08}"/>
                  </a:ext>
                </a:extLst>
              </p:cNvPr>
              <p:cNvSpPr/>
              <p:nvPr/>
            </p:nvSpPr>
            <p:spPr>
              <a:xfrm>
                <a:off x="2563060" y="4249725"/>
                <a:ext cx="1611973" cy="264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tx1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f(函数表达式)</a:t>
                </a:r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FF4A8391-82A7-BB4F-88DE-332514C4564A}"/>
                  </a:ext>
                </a:extLst>
              </p:cNvPr>
              <p:cNvSpPr/>
              <p:nvPr/>
            </p:nvSpPr>
            <p:spPr>
              <a:xfrm>
                <a:off x="2544904" y="3849344"/>
                <a:ext cx="1630129" cy="264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𝝺</a:t>
                </a:r>
                <a:r>
                  <a:rPr lang="en-US" altLang="zh-CN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x.(…x…)(T)</a:t>
                </a:r>
                <a:endParaRPr lang="en-TW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DAA0089-34DA-BE48-BFD3-3EBBADE4028D}"/>
                  </a:ext>
                </a:extLst>
              </p:cNvPr>
              <p:cNvCxnSpPr>
                <a:cxnSpLocks/>
                <a:stCxn id="48" idx="3"/>
                <a:endCxn id="45" idx="1"/>
              </p:cNvCxnSpPr>
              <p:nvPr/>
            </p:nvCxnSpPr>
            <p:spPr>
              <a:xfrm>
                <a:off x="4175033" y="3981644"/>
                <a:ext cx="215512" cy="34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ADA9905-4323-A64E-918F-80E4D5A55D90}"/>
                  </a:ext>
                </a:extLst>
              </p:cNvPr>
              <p:cNvCxnSpPr>
                <a:cxnSpLocks/>
                <a:stCxn id="45" idx="3"/>
                <a:endCxn id="51" idx="2"/>
              </p:cNvCxnSpPr>
              <p:nvPr/>
            </p:nvCxnSpPr>
            <p:spPr>
              <a:xfrm flipV="1">
                <a:off x="5732186" y="3978163"/>
                <a:ext cx="462876" cy="6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2EC596F-518E-B748-823C-86D825B859D7}"/>
                  </a:ext>
                </a:extLst>
              </p:cNvPr>
              <p:cNvSpPr/>
              <p:nvPr/>
            </p:nvSpPr>
            <p:spPr>
              <a:xfrm>
                <a:off x="6195062" y="3786139"/>
                <a:ext cx="384048" cy="3840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AB4EB2C6-DA69-154A-9DBD-1B12CC6C50B0}"/>
                  </a:ext>
                </a:extLst>
              </p:cNvPr>
              <p:cNvCxnSpPr>
                <a:cxnSpLocks/>
                <a:stCxn id="56" idx="3"/>
                <a:endCxn id="130" idx="1"/>
              </p:cNvCxnSpPr>
              <p:nvPr/>
            </p:nvCxnSpPr>
            <p:spPr>
              <a:xfrm flipV="1">
                <a:off x="4175033" y="4377812"/>
                <a:ext cx="215512" cy="42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9FF0D15-5A16-2341-A273-21922E6BC6EE}"/>
                  </a:ext>
                </a:extLst>
              </p:cNvPr>
              <p:cNvCxnSpPr>
                <a:cxnSpLocks/>
                <a:stCxn id="34" idx="6"/>
                <a:endCxn id="48" idx="1"/>
              </p:cNvCxnSpPr>
              <p:nvPr/>
            </p:nvCxnSpPr>
            <p:spPr>
              <a:xfrm>
                <a:off x="2313287" y="3978163"/>
                <a:ext cx="231617" cy="34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5C341DA-5767-6A4C-8068-504AC1595724}"/>
                  </a:ext>
                </a:extLst>
              </p:cNvPr>
              <p:cNvCxnSpPr>
                <a:cxnSpLocks/>
                <a:stCxn id="34" idx="5"/>
                <a:endCxn id="56" idx="1"/>
              </p:cNvCxnSpPr>
              <p:nvPr/>
            </p:nvCxnSpPr>
            <p:spPr>
              <a:xfrm>
                <a:off x="2257044" y="4113944"/>
                <a:ext cx="306016" cy="2680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55442278-F577-934A-A69B-F16C09325346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 flipH="1">
                <a:off x="1929239" y="3978163"/>
                <a:ext cx="4649871" cy="12700"/>
              </a:xfrm>
              <a:prstGeom prst="bentConnector5">
                <a:avLst>
                  <a:gd name="adj1" fmla="val -4916"/>
                  <a:gd name="adj2" fmla="val 6140575"/>
                  <a:gd name="adj3" fmla="val 104916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14FCE3D-911C-E94D-B6FC-658A602CCE7A}"/>
                </a:ext>
              </a:extLst>
            </p:cNvPr>
            <p:cNvSpPr/>
            <p:nvPr/>
          </p:nvSpPr>
          <p:spPr>
            <a:xfrm>
              <a:off x="4854744" y="4533256"/>
              <a:ext cx="162848" cy="1704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1081" name="TextBox 1080">
            <a:extLst>
              <a:ext uri="{FF2B5EF4-FFF2-40B4-BE49-F238E27FC236}">
                <a16:creationId xmlns:a16="http://schemas.microsoft.com/office/drawing/2014/main" id="{1A45F5DA-248A-4041-8B73-ABFDCC2AFFC1}"/>
              </a:ext>
            </a:extLst>
          </p:cNvPr>
          <p:cNvSpPr txBox="1"/>
          <p:nvPr/>
        </p:nvSpPr>
        <p:spPr>
          <a:xfrm>
            <a:off x="968609" y="427977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所有可计算函数皆为偏序集的特例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7B3E941-44AC-5240-93A5-04F83D4D1AD1}"/>
              </a:ext>
            </a:extLst>
          </p:cNvPr>
          <p:cNvSpPr txBox="1"/>
          <p:nvPr/>
        </p:nvSpPr>
        <p:spPr>
          <a:xfrm>
            <a:off x="1799465" y="9700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格为偏序集的特例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71F8C3A2-4799-D245-89EE-8B8908107D1B}"/>
              </a:ext>
            </a:extLst>
          </p:cNvPr>
          <p:cNvSpPr txBox="1"/>
          <p:nvPr/>
        </p:nvSpPr>
        <p:spPr>
          <a:xfrm>
            <a:off x="3167986" y="1391267"/>
            <a:ext cx="158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Top (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终止符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4741EE7-159E-BF4B-9609-19A8B0B72C2B}"/>
              </a:ext>
            </a:extLst>
          </p:cNvPr>
          <p:cNvSpPr txBox="1"/>
          <p:nvPr/>
        </p:nvSpPr>
        <p:spPr>
          <a:xfrm>
            <a:off x="2984955" y="3721879"/>
            <a:ext cx="195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Bottom (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终止符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64871FE-07ED-6246-9E60-AA41D38B87FF}"/>
              </a:ext>
            </a:extLst>
          </p:cNvPr>
          <p:cNvSpPr txBox="1"/>
          <p:nvPr/>
        </p:nvSpPr>
        <p:spPr>
          <a:xfrm>
            <a:off x="4575543" y="43717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终止符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A7235AC-6D08-CC45-A4EA-502D8CFB1586}"/>
              </a:ext>
            </a:extLst>
          </p:cNvPr>
          <p:cNvSpPr/>
          <p:nvPr/>
        </p:nvSpPr>
        <p:spPr>
          <a:xfrm>
            <a:off x="2877069" y="5933086"/>
            <a:ext cx="1359797" cy="2730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(函数评估结果)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2A85D83-7DD0-9E48-AA81-E6743D0A29EA}"/>
              </a:ext>
            </a:extLst>
          </p:cNvPr>
          <p:cNvCxnSpPr>
            <a:cxnSpLocks/>
            <a:stCxn id="130" idx="3"/>
            <a:endCxn id="51" idx="3"/>
          </p:cNvCxnSpPr>
          <p:nvPr/>
        </p:nvCxnSpPr>
        <p:spPr>
          <a:xfrm flipV="1">
            <a:off x="4236866" y="5805732"/>
            <a:ext cx="500963" cy="263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Table 90">
            <a:extLst>
              <a:ext uri="{FF2B5EF4-FFF2-40B4-BE49-F238E27FC236}">
                <a16:creationId xmlns:a16="http://schemas.microsoft.com/office/drawing/2014/main" id="{A6CCFF78-2F6D-E041-BC15-583270AFB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11558"/>
              </p:ext>
            </p:extLst>
          </p:nvPr>
        </p:nvGraphicFramePr>
        <p:xfrm>
          <a:off x="172311" y="1541377"/>
          <a:ext cx="2622094" cy="240238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311047">
                  <a:extLst>
                    <a:ext uri="{9D8B030D-6E8A-4147-A177-3AD203B41FA5}">
                      <a16:colId xmlns:a16="http://schemas.microsoft.com/office/drawing/2014/main" val="2143271587"/>
                    </a:ext>
                  </a:extLst>
                </a:gridCol>
                <a:gridCol w="1311047">
                  <a:extLst>
                    <a:ext uri="{9D8B030D-6E8A-4147-A177-3AD203B41FA5}">
                      <a16:colId xmlns:a16="http://schemas.microsoft.com/office/drawing/2014/main" val="2017782780"/>
                    </a:ext>
                  </a:extLst>
                </a:gridCol>
              </a:tblGrid>
              <a:tr h="458082"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偏序集的代数特性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英文专有名词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947746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数据名称为类型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Type Calculus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371997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唯一性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Uniqueness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188525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可数性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Countable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907285"/>
                  </a:ext>
                </a:extLst>
              </a:tr>
              <a:tr h="4580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偏序性 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集合包含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/</a:t>
                      </a:r>
                      <a:r>
                        <a:rPr lang="zh-CN" altLang="en-US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从属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r>
                        <a:rPr lang="zh-CN" altLang="en-US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</a:t>
                      </a:r>
                      <a:r>
                        <a:rPr lang="en-TW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l</a:t>
                      </a:r>
                      <a:endParaRPr lang="en-US" altLang="zh-CN" sz="11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Partial Order (Inclusion)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811360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路径可达性</a:t>
                      </a:r>
                      <a:endParaRPr lang="en-US" altLang="zh-CN" sz="11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Reachability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6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939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以光速为界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判别系统设计方法论的优劣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？</a:t>
            </a:r>
            <a:b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</a:b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(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由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Patrick &amp; </a:t>
            </a:r>
            <a:r>
              <a:rPr lang="en-US" altLang="zh-C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Radhia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 </a:t>
            </a:r>
            <a:r>
              <a:rPr lang="en-US" altLang="zh-C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Cousot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提出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)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标示语义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17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351557" y="1359539"/>
            <a:ext cx="35580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id="{2B42146F-C371-8A42-97EB-61A65ECC159C}"/>
              </a:ext>
            </a:extLst>
          </p:cNvPr>
          <p:cNvSpPr txBox="1"/>
          <p:nvPr/>
        </p:nvSpPr>
        <p:spPr>
          <a:xfrm>
            <a:off x="6219102" y="4299288"/>
            <a:ext cx="1674492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偏序集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971A9C5-94B4-A043-8CCA-1E6904E7BD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068" y="3354204"/>
            <a:ext cx="1139173" cy="18326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9D9CD2-FC52-6B43-9628-47CB6EB21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15" y="3360148"/>
            <a:ext cx="1139173" cy="1832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18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567073" y="1532286"/>
            <a:ext cx="476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而所有系统模型，均可以偏序集的代数化语义来表达。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系统建模是一个模型空间搜寻过程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975" y="2763003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4928471" y="369689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50616" y="5082285"/>
            <a:ext cx="1715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335048" y="5075712"/>
            <a:ext cx="1832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具象系统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System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740967" y="6426064"/>
            <a:ext cx="851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Image source: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212" y="5178446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D1D4D45-6138-B441-B711-B19013A69115}"/>
              </a:ext>
            </a:extLst>
          </p:cNvPr>
          <p:cNvGrpSpPr/>
          <p:nvPr/>
        </p:nvGrpSpPr>
        <p:grpSpPr>
          <a:xfrm>
            <a:off x="7408939" y="2014415"/>
            <a:ext cx="4598886" cy="2914544"/>
            <a:chOff x="14586220" y="-90362"/>
            <a:chExt cx="4280983" cy="26653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D4DEB4-A453-7A40-AAF1-04B3A1E9DD01}"/>
                </a:ext>
              </a:extLst>
            </p:cNvPr>
            <p:cNvSpPr/>
            <p:nvPr/>
          </p:nvSpPr>
          <p:spPr>
            <a:xfrm>
              <a:off x="145862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FC00D6-E3BA-CA44-96D4-D505F530F8FA}"/>
                </a:ext>
              </a:extLst>
            </p:cNvPr>
            <p:cNvSpPr/>
            <p:nvPr/>
          </p:nvSpPr>
          <p:spPr>
            <a:xfrm>
              <a:off x="16114275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165C94-1702-E64F-831A-76F804353E7F}"/>
                </a:ext>
              </a:extLst>
            </p:cNvPr>
            <p:cNvSpPr txBox="1"/>
            <p:nvPr/>
          </p:nvSpPr>
          <p:spPr>
            <a:xfrm>
              <a:off x="16020035" y="763596"/>
              <a:ext cx="1317905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抽象规则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F7540B-83B1-3D45-B887-3718A92439F2}"/>
                </a:ext>
              </a:extLst>
            </p:cNvPr>
            <p:cNvSpPr txBox="1"/>
            <p:nvPr/>
          </p:nvSpPr>
          <p:spPr>
            <a:xfrm>
              <a:off x="17682843" y="1154642"/>
              <a:ext cx="744903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B18525-B973-B841-ACFA-2D6372CA7F55}"/>
                </a:ext>
              </a:extLst>
            </p:cNvPr>
            <p:cNvSpPr txBox="1"/>
            <p:nvPr/>
          </p:nvSpPr>
          <p:spPr>
            <a:xfrm>
              <a:off x="14933335" y="1092858"/>
              <a:ext cx="744904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05341C78-324A-0740-B33E-92A5A45D3899}"/>
              </a:ext>
            </a:extLst>
          </p:cNvPr>
          <p:cNvSpPr/>
          <p:nvPr/>
        </p:nvSpPr>
        <p:spPr>
          <a:xfrm>
            <a:off x="4382935" y="430209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sz="20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映射到抽象系统的</a:t>
            </a:r>
            <a:r>
              <a:rPr lang="en-TW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函子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A18D84A6-657E-6F48-9BA1-B0CD2B11AB8F}"/>
              </a:ext>
            </a:extLst>
          </p:cNvPr>
          <p:cNvSpPr/>
          <p:nvPr/>
        </p:nvSpPr>
        <p:spPr>
          <a:xfrm flipH="1">
            <a:off x="4339598" y="205783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20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映射到具象系统的</a:t>
            </a:r>
            <a:r>
              <a:rPr lang="en-TW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函子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0CAEDC-C9BB-9341-B574-48DAB9B10243}"/>
              </a:ext>
            </a:extLst>
          </p:cNvPr>
          <p:cNvGrpSpPr/>
          <p:nvPr/>
        </p:nvGrpSpPr>
        <p:grpSpPr>
          <a:xfrm>
            <a:off x="457476" y="1846328"/>
            <a:ext cx="3753911" cy="2914544"/>
            <a:chOff x="14933336" y="-90362"/>
            <a:chExt cx="3494408" cy="26653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5A129C-5FF5-F542-A5E9-79E6679070E9}"/>
                </a:ext>
              </a:extLst>
            </p:cNvPr>
            <p:cNvSpPr/>
            <p:nvPr/>
          </p:nvSpPr>
          <p:spPr>
            <a:xfrm>
              <a:off x="150419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913FC3-E279-AA41-B221-E6A150D98C89}"/>
                </a:ext>
              </a:extLst>
            </p:cNvPr>
            <p:cNvSpPr/>
            <p:nvPr/>
          </p:nvSpPr>
          <p:spPr>
            <a:xfrm>
              <a:off x="15524561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43D0AF-4511-FC49-A37C-4F3CB16A60EB}"/>
                </a:ext>
              </a:extLst>
            </p:cNvPr>
            <p:cNvSpPr txBox="1"/>
            <p:nvPr/>
          </p:nvSpPr>
          <p:spPr>
            <a:xfrm>
              <a:off x="16020041" y="763596"/>
              <a:ext cx="1317902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具体现象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DFAEA4-F9D9-6148-AEB0-1A97D0B0EFD6}"/>
                </a:ext>
              </a:extLst>
            </p:cNvPr>
            <p:cNvSpPr txBox="1"/>
            <p:nvPr/>
          </p:nvSpPr>
          <p:spPr>
            <a:xfrm>
              <a:off x="17682843" y="1154642"/>
              <a:ext cx="744901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F9B65F-EFED-3A45-A544-AAD1E8AAFCE1}"/>
                </a:ext>
              </a:extLst>
            </p:cNvPr>
            <p:cNvSpPr txBox="1"/>
            <p:nvPr/>
          </p:nvSpPr>
          <p:spPr>
            <a:xfrm>
              <a:off x="14933336" y="1092858"/>
              <a:ext cx="744902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dirty="0">
                <a:latin typeface="STXinwei" panose="02010800040101010101" pitchFamily="2" charset="-122"/>
                <a:ea typeface="STXinwei" panose="02010800040101010101" pitchFamily="2" charset="-122"/>
              </a:rPr>
              <a:t>Prof. of Surya University, Vice President of Research and Development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科技战略顾问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koo0905@gmail.com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5144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1481063" y="3147051"/>
            <a:ext cx="10123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算元集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：定义代数算元的集合范围，可视为代数的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算符集：定义算元之间通过复合符号交互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，如加、减、乘、除等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操作。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封闭</a:t>
            </a:r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性(</a:t>
            </a:r>
            <a:r>
              <a:rPr lang="en-TW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Closure Property</a:t>
            </a:r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通过算符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所映射定义的算元，仍在算元集中。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3679476" y="2316279"/>
            <a:ext cx="460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代数 := &lt;算元集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集</a:t>
            </a:r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387530" y="4986410"/>
            <a:ext cx="6019800" cy="1771009"/>
            <a:chOff x="3088481" y="2305154"/>
            <a:chExt cx="6019800" cy="17710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17263" y="4345254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525155" y="452354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07330" y="562786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07330" y="5975290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504293" y="1073254"/>
            <a:ext cx="11188176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lvl="1"/>
            <a:r>
              <a:rPr lang="zh-TW" altLang="en-US" sz="1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：以三类代数算符，映射表达算元（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84505"/>
              </p:ext>
            </p:extLst>
          </p:nvPr>
        </p:nvGraphicFramePr>
        <p:xfrm>
          <a:off x="412761" y="2332652"/>
          <a:ext cx="11511879" cy="198299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37293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代数域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算元集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算符集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系统代数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（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AoS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P, B, C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编码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encd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枚举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enum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评估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(eval)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Properties, P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{&lt;key, value&gt;*} (</a:t>
                      </a:r>
                      <a:r>
                        <a:rPr lang="zh-CN" alt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键值对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merge, substitute,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delete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条件域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Boolean Cond, B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假设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断言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} (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布尔表达式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and, or, negate,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复合域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Composition, C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&lt;{Obj},{Proc} ,{pre},{post}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union, subtract&gt;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4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“Named” 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键值域的代数化运算规则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554622" y="5790164"/>
            <a:ext cx="106966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根据Lambda Calculus的代数赋值等特性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Rules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554622" y="1067836"/>
            <a:ext cx="6686759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42C831-3EF1-864D-8330-4D87EDB7E263}"/>
              </a:ext>
            </a:extLst>
          </p:cNvPr>
          <p:cNvSpPr/>
          <p:nvPr/>
        </p:nvSpPr>
        <p:spPr>
          <a:xfrm>
            <a:off x="800100" y="2300289"/>
            <a:ext cx="1028700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D4665-E6FE-714F-8AD5-459DD9C0EFB6}"/>
              </a:ext>
            </a:extLst>
          </p:cNvPr>
          <p:cNvSpPr/>
          <p:nvPr/>
        </p:nvSpPr>
        <p:spPr>
          <a:xfrm>
            <a:off x="516032" y="5034804"/>
            <a:ext cx="1596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Key=命名空间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981CDC-775D-954E-816E-D9427E0C579E}"/>
              </a:ext>
            </a:extLst>
          </p:cNvPr>
          <p:cNvSpPr/>
          <p:nvPr/>
        </p:nvSpPr>
        <p:spPr>
          <a:xfrm>
            <a:off x="2151566" y="2300289"/>
            <a:ext cx="3946816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E2F0-7F0D-8A41-98C4-D941BDDF4E78}"/>
              </a:ext>
            </a:extLst>
          </p:cNvPr>
          <p:cNvSpPr/>
          <p:nvPr/>
        </p:nvSpPr>
        <p:spPr>
          <a:xfrm>
            <a:off x="2151566" y="5034804"/>
            <a:ext cx="4152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Value=</a:t>
            </a:r>
            <a:r>
              <a:rPr lang="zh-CN" alt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规则（</a:t>
            </a:r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Rewrite rules)</a:t>
            </a:r>
            <a:endParaRPr lang="en-TW"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5DCC7-B4F8-0D45-A7A5-C8E28188696B}"/>
              </a:ext>
            </a:extLst>
          </p:cNvPr>
          <p:cNvSpPr txBox="1"/>
          <p:nvPr/>
        </p:nvSpPr>
        <p:spPr>
          <a:xfrm>
            <a:off x="298787" y="53733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集合论的代数运算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E92A8-7BD4-754E-B730-DCE9F40D925A}"/>
              </a:ext>
            </a:extLst>
          </p:cNvPr>
          <p:cNvSpPr txBox="1"/>
          <p:nvPr/>
        </p:nvSpPr>
        <p:spPr>
          <a:xfrm>
            <a:off x="2882338" y="537335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算术表达式的代数运算</a:t>
            </a: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函数与多项式的代数化运算均可根据箭头的追踪完成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F830-7361-7C4F-A451-33274A570AE2}"/>
              </a:ext>
            </a:extLst>
          </p:cNvPr>
          <p:cNvSpPr txBox="1"/>
          <p:nvPr/>
        </p:nvSpPr>
        <p:spPr>
          <a:xfrm>
            <a:off x="783560" y="6193564"/>
            <a:ext cx="563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抽象语法树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</a:t>
            </a:r>
            <a:r>
              <a:rPr lang="zh-CN" alt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对是两个偏序集的特例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811751" y="940583"/>
            <a:ext cx="10856392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12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4464940" y="621762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组合计数学的入门视频</a:t>
            </a:r>
            <a:endParaRPr lang="en-US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分析DSL结构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29F74A-5972-3044-9DE8-BD828930A119}"/>
              </a:ext>
            </a:extLst>
          </p:cNvPr>
          <p:cNvSpPr txBox="1"/>
          <p:nvPr/>
        </p:nvSpPr>
        <p:spPr>
          <a:xfrm>
            <a:off x="9916177" y="1458494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DSL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:</a:t>
            </a:r>
            <a:r>
              <a:rPr lang="en-US" altLang="zh-CN" sz="1200" dirty="0"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Domain</a:t>
            </a:r>
            <a:r>
              <a:rPr lang="zh-CN" altLang="en-US" sz="1200" dirty="0"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Specific Language</a:t>
            </a:r>
          </a:p>
          <a:p>
            <a:pPr algn="ctr"/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领域专用语言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体现跨领域和多层级的系统代数工具实现（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2005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年）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112300"/>
            <a:ext cx="58948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n-US" altLang="zh-CN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根据</a:t>
            </a:r>
            <a:r>
              <a:rPr lang="en-US" sz="18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特性域的多元偏序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关系比较优劣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，从而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取舍方案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F099CB-6B6C-2849-A0D7-62E4A2487554}"/>
              </a:ext>
            </a:extLst>
          </p:cNvPr>
          <p:cNvSpPr txBox="1"/>
          <p:nvPr/>
        </p:nvSpPr>
        <p:spPr>
          <a:xfrm>
            <a:off x="2241804" y="626652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每一种</a:t>
            </a:r>
            <a:r>
              <a:rPr lang="en-US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(Semantics)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是一类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 Specific Language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842685-33C5-5543-8FA5-A0A91A7BD815}"/>
              </a:ext>
            </a:extLst>
          </p:cNvPr>
          <p:cNvSpPr txBox="1"/>
          <p:nvPr/>
        </p:nvSpPr>
        <p:spPr>
          <a:xfrm>
            <a:off x="4158860" y="2503675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Trace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Semantics</a:t>
            </a:r>
          </a:p>
          <a:p>
            <a:pPr algn="ctr"/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可达性语义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BE39F-57DC-5E40-91F1-FA080F1B111F}"/>
              </a:ext>
            </a:extLst>
          </p:cNvPr>
          <p:cNvSpPr txBox="1"/>
          <p:nvPr/>
        </p:nvSpPr>
        <p:spPr>
          <a:xfrm>
            <a:off x="4140426" y="4461773"/>
            <a:ext cx="1792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Domain-Specific</a:t>
            </a:r>
          </a:p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</a:t>
            </a:r>
          </a:p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键值域语义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6E735B-E119-8848-97F8-F6C268A9842A}"/>
              </a:ext>
            </a:extLst>
          </p:cNvPr>
          <p:cNvSpPr txBox="1"/>
          <p:nvPr/>
        </p:nvSpPr>
        <p:spPr>
          <a:xfrm>
            <a:off x="1393622" y="2985378"/>
            <a:ext cx="1167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rgbClr val="FF0000"/>
                </a:solidFill>
              </a:rPr>
              <a:t>Possibility 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Space</a:t>
            </a:r>
            <a:endParaRPr lang="en-TW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E62085-929E-C142-9DDB-E14A3ADFB847}"/>
              </a:ext>
            </a:extLst>
          </p:cNvPr>
          <p:cNvSpPr txBox="1"/>
          <p:nvPr/>
        </p:nvSpPr>
        <p:spPr>
          <a:xfrm>
            <a:off x="106521" y="5965833"/>
            <a:ext cx="647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为了跨领域交流，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OPN-IDE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可灵活地改变数据呈现形式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.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键值对的语义，是一种多层次，具备迭代特征的宣告式语法 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JSON/YAML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C3479B-FA87-C24A-8E09-C27E61FED668}"/>
              </a:ext>
            </a:extLst>
          </p:cNvPr>
          <p:cNvGrpSpPr/>
          <p:nvPr/>
        </p:nvGrpSpPr>
        <p:grpSpPr>
          <a:xfrm>
            <a:off x="6780004" y="3696819"/>
            <a:ext cx="3383281" cy="2392822"/>
            <a:chOff x="800099" y="989625"/>
            <a:chExt cx="3383281" cy="239282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618988-6110-3C4B-8618-8393B0F59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3236"/>
            <a:stretch/>
          </p:blipFill>
          <p:spPr>
            <a:xfrm>
              <a:off x="800099" y="994847"/>
              <a:ext cx="1611631" cy="2387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D28F323-20E7-E148-AAEA-F1642B7CF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617" r="26647"/>
            <a:stretch/>
          </p:blipFill>
          <p:spPr>
            <a:xfrm>
              <a:off x="2286000" y="989625"/>
              <a:ext cx="1897380" cy="238760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9A3002A-7268-644D-BB2F-08CB3DE57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75" y="1201576"/>
            <a:ext cx="4516341" cy="22274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C334E2-E2A2-6D46-BB52-E6775EFB5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1147002"/>
            <a:ext cx="5617529" cy="5099634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976D556-E707-3540-93F5-71B02E6A5E58}"/>
              </a:ext>
            </a:extLst>
          </p:cNvPr>
          <p:cNvSpPr/>
          <p:nvPr/>
        </p:nvSpPr>
        <p:spPr>
          <a:xfrm>
            <a:off x="6721448" y="3859034"/>
            <a:ext cx="1409311" cy="2387601"/>
          </a:xfrm>
          <a:prstGeom prst="round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rgbClr val="0000CC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3FDBF0-9060-5149-9B3D-6B2418BCD83E}"/>
              </a:ext>
            </a:extLst>
          </p:cNvPr>
          <p:cNvSpPr/>
          <p:nvPr/>
        </p:nvSpPr>
        <p:spPr>
          <a:xfrm>
            <a:off x="6627685" y="6309389"/>
            <a:ext cx="1596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1600" dirty="0">
                <a:solidFill>
                  <a:srgbClr val="0000CC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Keys=命名空间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91C5CB7-C7E0-EE4E-A480-847865AC1913}"/>
              </a:ext>
            </a:extLst>
          </p:cNvPr>
          <p:cNvSpPr/>
          <p:nvPr/>
        </p:nvSpPr>
        <p:spPr>
          <a:xfrm>
            <a:off x="8261198" y="3859034"/>
            <a:ext cx="2032525" cy="23876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575EF8-1A1E-E44E-A08C-971FB1EC6E15}"/>
              </a:ext>
            </a:extLst>
          </p:cNvPr>
          <p:cNvSpPr/>
          <p:nvPr/>
        </p:nvSpPr>
        <p:spPr>
          <a:xfrm>
            <a:off x="7618470" y="6309389"/>
            <a:ext cx="4152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Values=</a:t>
            </a:r>
            <a:r>
              <a:rPr lang="zh-CN" alt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规则（</a:t>
            </a:r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Rewrite rules)</a:t>
            </a:r>
            <a:endParaRPr lang="en-TW"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0D42421-7557-7E4C-A218-8DE1B04B08EF}"/>
              </a:ext>
            </a:extLst>
          </p:cNvPr>
          <p:cNvSpPr/>
          <p:nvPr/>
        </p:nvSpPr>
        <p:spPr>
          <a:xfrm>
            <a:off x="6098234" y="1147001"/>
            <a:ext cx="5732769" cy="55009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055377-3051-1444-B7B4-1D7471992598}"/>
              </a:ext>
            </a:extLst>
          </p:cNvPr>
          <p:cNvSpPr/>
          <p:nvPr/>
        </p:nvSpPr>
        <p:spPr>
          <a:xfrm>
            <a:off x="6888168" y="6581425"/>
            <a:ext cx="4152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Values=</a:t>
            </a:r>
            <a:r>
              <a:rPr lang="zh-CN" alt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规则（</a:t>
            </a:r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Rewrite rules)</a:t>
            </a:r>
            <a:endParaRPr lang="en-TW"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3E4951D-5865-104F-816E-8D09EA6F7C59}"/>
              </a:ext>
            </a:extLst>
          </p:cNvPr>
          <p:cNvSpPr/>
          <p:nvPr/>
        </p:nvSpPr>
        <p:spPr>
          <a:xfrm>
            <a:off x="462098" y="2034540"/>
            <a:ext cx="1766752" cy="3676458"/>
          </a:xfrm>
          <a:prstGeom prst="round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rgbClr val="0000CC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667D8FE-1188-B448-8046-434DC00F4807}"/>
              </a:ext>
            </a:extLst>
          </p:cNvPr>
          <p:cNvSpPr/>
          <p:nvPr/>
        </p:nvSpPr>
        <p:spPr>
          <a:xfrm>
            <a:off x="547056" y="6006624"/>
            <a:ext cx="1596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1600" dirty="0">
                <a:solidFill>
                  <a:srgbClr val="0000CC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Keys=命名空间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4DAEF7-8D7A-0D46-850A-D8CC82E33638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2143892" y="2537460"/>
            <a:ext cx="3954342" cy="1360012"/>
          </a:xfrm>
          <a:prstGeom prst="straightConnector1">
            <a:avLst/>
          </a:prstGeom>
          <a:ln w="635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4CC1C5F-51BB-3C42-AA67-A038EC18F81E}"/>
              </a:ext>
            </a:extLst>
          </p:cNvPr>
          <p:cNvSpPr txBox="1"/>
          <p:nvPr/>
        </p:nvSpPr>
        <p:spPr>
          <a:xfrm>
            <a:off x="7521851" y="2383868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Trace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Semantics</a:t>
            </a:r>
          </a:p>
          <a:p>
            <a:pPr algn="ctr"/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可达性语义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8316FE-DB36-8A48-AE22-2379C401F62B}"/>
              </a:ext>
            </a:extLst>
          </p:cNvPr>
          <p:cNvSpPr txBox="1"/>
          <p:nvPr/>
        </p:nvSpPr>
        <p:spPr>
          <a:xfrm>
            <a:off x="10329703" y="4546029"/>
            <a:ext cx="1258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Domain-Specific</a:t>
            </a:r>
          </a:p>
          <a:p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</a:t>
            </a:r>
          </a:p>
          <a:p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键值域语义</a:t>
            </a:r>
          </a:p>
        </p:txBody>
      </p:sp>
    </p:spTree>
    <p:extLst>
      <p:ext uri="{BB962C8B-B14F-4D97-AF65-F5344CB8AC3E}">
        <p14:creationId xmlns:p14="http://schemas.microsoft.com/office/powerpoint/2010/main" val="1964359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跨领域的偏序集表达形式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55" y="1457621"/>
            <a:ext cx="1886878" cy="14555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B9E9B9-20D3-5449-AE25-24214D9773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2004" y="5080402"/>
            <a:ext cx="2642459" cy="17225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B9F9C1-CBA2-B742-A8C1-FC9D5A484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518" y="3011246"/>
            <a:ext cx="1171457" cy="5904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1C57EE-3ABB-2049-AC8A-37DAE6E01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519" y="3699407"/>
            <a:ext cx="1171456" cy="590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E9D71C-507B-684A-BC49-7271DDE90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7517" y="4369018"/>
            <a:ext cx="1171458" cy="5904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4BE29A-E225-8E40-A91C-2910F10E5A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2004" y="3374470"/>
            <a:ext cx="2252727" cy="13659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7FE046-C6E9-8D4D-B497-F57220E0BAB9}"/>
                  </a:ext>
                </a:extLst>
              </p:cNvPr>
              <p:cNvSpPr/>
              <p:nvPr/>
            </p:nvSpPr>
            <p:spPr>
              <a:xfrm>
                <a:off x="10794094" y="2581590"/>
                <a:ext cx="308610" cy="33046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7FE046-C6E9-8D4D-B497-F57220E0B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094" y="2581590"/>
                <a:ext cx="308610" cy="330460"/>
              </a:xfrm>
              <a:prstGeom prst="ellipse">
                <a:avLst/>
              </a:prstGeom>
              <a:blipFill>
                <a:blip r:embed="rId8"/>
                <a:stretch>
                  <a:fillRect l="-11538" b="-1071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B1F1F2EC-127C-594D-846C-CF33F1674E3B}"/>
              </a:ext>
            </a:extLst>
          </p:cNvPr>
          <p:cNvSpPr/>
          <p:nvPr/>
        </p:nvSpPr>
        <p:spPr>
          <a:xfrm rot="2700000">
            <a:off x="10585674" y="2157358"/>
            <a:ext cx="7200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41FC47-8030-8644-8FF1-FFCD4E55E27D}"/>
              </a:ext>
            </a:extLst>
          </p:cNvPr>
          <p:cNvSpPr/>
          <p:nvPr/>
        </p:nvSpPr>
        <p:spPr>
          <a:xfrm rot="2700000">
            <a:off x="11119682" y="2152616"/>
            <a:ext cx="7200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D9B946-B5F4-7443-A9CB-D7EE993D0E9E}"/>
              </a:ext>
            </a:extLst>
          </p:cNvPr>
          <p:cNvSpPr/>
          <p:nvPr/>
        </p:nvSpPr>
        <p:spPr>
          <a:xfrm rot="2700000">
            <a:off x="11744929" y="2268176"/>
            <a:ext cx="7200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0BFBB1-8650-3147-9609-25002F907E76}"/>
              </a:ext>
            </a:extLst>
          </p:cNvPr>
          <p:cNvSpPr/>
          <p:nvPr/>
        </p:nvSpPr>
        <p:spPr>
          <a:xfrm rot="2700000">
            <a:off x="10831950" y="2152615"/>
            <a:ext cx="7200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38088B-3924-5449-829B-1BE373ECC1BA}"/>
              </a:ext>
            </a:extLst>
          </p:cNvPr>
          <p:cNvSpPr/>
          <p:nvPr/>
        </p:nvSpPr>
        <p:spPr>
          <a:xfrm rot="2700000">
            <a:off x="11331015" y="2257875"/>
            <a:ext cx="7200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BB44DB-4AF1-7D40-A00E-CA5474A309E3}"/>
              </a:ext>
            </a:extLst>
          </p:cNvPr>
          <p:cNvCxnSpPr>
            <a:cxnSpLocks/>
            <a:stCxn id="19" idx="0"/>
            <a:endCxn id="30" idx="3"/>
          </p:cNvCxnSpPr>
          <p:nvPr/>
        </p:nvCxnSpPr>
        <p:spPr>
          <a:xfrm flipH="1" flipV="1">
            <a:off x="10893406" y="2214071"/>
            <a:ext cx="54993" cy="367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4A8DA4-6430-1A4E-B52E-AFD3C671F8A2}"/>
              </a:ext>
            </a:extLst>
          </p:cNvPr>
          <p:cNvCxnSpPr>
            <a:cxnSpLocks/>
            <a:stCxn id="19" idx="0"/>
            <a:endCxn id="26" idx="3"/>
          </p:cNvCxnSpPr>
          <p:nvPr/>
        </p:nvCxnSpPr>
        <p:spPr>
          <a:xfrm flipV="1">
            <a:off x="10948399" y="2214072"/>
            <a:ext cx="232739" cy="367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B26D39-4465-DE4E-8BED-79BB8E37C6A5}"/>
              </a:ext>
            </a:extLst>
          </p:cNvPr>
          <p:cNvCxnSpPr>
            <a:cxnSpLocks/>
            <a:stCxn id="19" idx="7"/>
            <a:endCxn id="32" idx="2"/>
          </p:cNvCxnSpPr>
          <p:nvPr/>
        </p:nvCxnSpPr>
        <p:spPr>
          <a:xfrm flipV="1">
            <a:off x="11057509" y="2319331"/>
            <a:ext cx="284050" cy="310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43F800-0F43-9543-88F2-9F7CDBE57BB2}"/>
              </a:ext>
            </a:extLst>
          </p:cNvPr>
          <p:cNvCxnSpPr>
            <a:cxnSpLocks/>
            <a:stCxn id="19" idx="7"/>
            <a:endCxn id="29" idx="2"/>
          </p:cNvCxnSpPr>
          <p:nvPr/>
        </p:nvCxnSpPr>
        <p:spPr>
          <a:xfrm flipV="1">
            <a:off x="11057509" y="2329632"/>
            <a:ext cx="697964" cy="30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C514465-8DDF-3D43-82C8-704290C7A3B1}"/>
              </a:ext>
            </a:extLst>
          </p:cNvPr>
          <p:cNvCxnSpPr>
            <a:cxnSpLocks/>
            <a:stCxn id="19" idx="0"/>
            <a:endCxn id="21" idx="3"/>
          </p:cNvCxnSpPr>
          <p:nvPr/>
        </p:nvCxnSpPr>
        <p:spPr>
          <a:xfrm flipH="1" flipV="1">
            <a:off x="10647130" y="2218814"/>
            <a:ext cx="301269" cy="362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75B54BF-BD9F-024A-8E63-22F272AB0E84}"/>
              </a:ext>
            </a:extLst>
          </p:cNvPr>
          <p:cNvSpPr/>
          <p:nvPr/>
        </p:nvSpPr>
        <p:spPr>
          <a:xfrm rot="2700000">
            <a:off x="10087147" y="2127067"/>
            <a:ext cx="72000" cy="72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FA7D59-2E56-A44A-B506-15C6811B1EC7}"/>
              </a:ext>
            </a:extLst>
          </p:cNvPr>
          <p:cNvSpPr/>
          <p:nvPr/>
        </p:nvSpPr>
        <p:spPr>
          <a:xfrm rot="2700000">
            <a:off x="10948087" y="1753752"/>
            <a:ext cx="72000" cy="72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75971F-48FB-F848-9DDB-883E3D574C7E}"/>
              </a:ext>
            </a:extLst>
          </p:cNvPr>
          <p:cNvSpPr/>
          <p:nvPr/>
        </p:nvSpPr>
        <p:spPr>
          <a:xfrm rot="2700000">
            <a:off x="11467737" y="1702841"/>
            <a:ext cx="72000" cy="72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CD7B44D-3E63-4944-BB57-7B1AC864C5A9}"/>
              </a:ext>
            </a:extLst>
          </p:cNvPr>
          <p:cNvCxnSpPr>
            <a:cxnSpLocks/>
            <a:stCxn id="21" idx="0"/>
            <a:endCxn id="54" idx="2"/>
          </p:cNvCxnSpPr>
          <p:nvPr/>
        </p:nvCxnSpPr>
        <p:spPr>
          <a:xfrm flipV="1">
            <a:off x="10647130" y="1815208"/>
            <a:ext cx="311501" cy="352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3551084-BD21-9243-A34F-74F327033BB8}"/>
              </a:ext>
            </a:extLst>
          </p:cNvPr>
          <p:cNvCxnSpPr>
            <a:cxnSpLocks/>
            <a:stCxn id="26" idx="0"/>
            <a:endCxn id="54" idx="3"/>
          </p:cNvCxnSpPr>
          <p:nvPr/>
        </p:nvCxnSpPr>
        <p:spPr>
          <a:xfrm flipH="1" flipV="1">
            <a:off x="11009543" y="1815208"/>
            <a:ext cx="171595" cy="34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04C47B6-3FA2-2C44-BC49-6D9A56057C53}"/>
              </a:ext>
            </a:extLst>
          </p:cNvPr>
          <p:cNvCxnSpPr>
            <a:cxnSpLocks/>
            <a:stCxn id="32" idx="0"/>
            <a:endCxn id="56" idx="2"/>
          </p:cNvCxnSpPr>
          <p:nvPr/>
        </p:nvCxnSpPr>
        <p:spPr>
          <a:xfrm flipV="1">
            <a:off x="11392471" y="1764297"/>
            <a:ext cx="85810" cy="504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E2C01CB-8E8C-B64D-A0BD-B28E6849372C}"/>
              </a:ext>
            </a:extLst>
          </p:cNvPr>
          <p:cNvCxnSpPr>
            <a:cxnSpLocks/>
            <a:stCxn id="29" idx="1"/>
            <a:endCxn id="56" idx="3"/>
          </p:cNvCxnSpPr>
          <p:nvPr/>
        </p:nvCxnSpPr>
        <p:spPr>
          <a:xfrm flipH="1" flipV="1">
            <a:off x="11529193" y="1764297"/>
            <a:ext cx="226280" cy="51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8014493-5C6B-3D48-9CE3-A52F2AD3C891}"/>
              </a:ext>
            </a:extLst>
          </p:cNvPr>
          <p:cNvSpPr/>
          <p:nvPr/>
        </p:nvSpPr>
        <p:spPr>
          <a:xfrm>
            <a:off x="10672586" y="1220922"/>
            <a:ext cx="643517" cy="3123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b="1" dirty="0">
                <a:solidFill>
                  <a:schemeClr val="accent6">
                    <a:lumMod val="75000"/>
                  </a:schemeClr>
                </a:solidFill>
              </a:rPr>
              <a:t>Best</a:t>
            </a:r>
            <a:endParaRPr lang="en-TW" sz="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09E5FE5-7226-9843-9AA6-1BC655C394EC}"/>
              </a:ext>
            </a:extLst>
          </p:cNvPr>
          <p:cNvCxnSpPr>
            <a:cxnSpLocks/>
            <a:stCxn id="53" idx="0"/>
            <a:endCxn id="78" idx="3"/>
          </p:cNvCxnSpPr>
          <p:nvPr/>
        </p:nvCxnSpPr>
        <p:spPr>
          <a:xfrm flipV="1">
            <a:off x="10148603" y="1487494"/>
            <a:ext cx="618224" cy="65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D0BB415-A436-9E4A-8247-A33A4992AED1}"/>
              </a:ext>
            </a:extLst>
          </p:cNvPr>
          <p:cNvCxnSpPr>
            <a:cxnSpLocks/>
            <a:stCxn id="54" idx="0"/>
            <a:endCxn id="78" idx="4"/>
          </p:cNvCxnSpPr>
          <p:nvPr/>
        </p:nvCxnSpPr>
        <p:spPr>
          <a:xfrm flipH="1" flipV="1">
            <a:off x="10994345" y="1533230"/>
            <a:ext cx="15198" cy="23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C15D625-B598-8F41-9C6A-3439E1FEF37A}"/>
              </a:ext>
            </a:extLst>
          </p:cNvPr>
          <p:cNvCxnSpPr>
            <a:cxnSpLocks/>
            <a:stCxn id="56" idx="1"/>
            <a:endCxn id="78" idx="5"/>
          </p:cNvCxnSpPr>
          <p:nvPr/>
        </p:nvCxnSpPr>
        <p:spPr>
          <a:xfrm flipH="1" flipV="1">
            <a:off x="11221862" y="1487494"/>
            <a:ext cx="256419" cy="22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84C68CA-6121-0F45-8DD4-0E7FD188587D}"/>
              </a:ext>
            </a:extLst>
          </p:cNvPr>
          <p:cNvSpPr txBox="1"/>
          <p:nvPr/>
        </p:nvSpPr>
        <p:spPr>
          <a:xfrm>
            <a:off x="7572773" y="3122344"/>
            <a:ext cx="15311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700" dirty="0"/>
              <a:t>偏序关系</a:t>
            </a:r>
            <a:r>
              <a:rPr lang="zh-CN" altLang="en-US" sz="700" dirty="0"/>
              <a:t>：</a:t>
            </a:r>
            <a:r>
              <a:rPr lang="en-TW" sz="700" dirty="0"/>
              <a:t>阶段性任务的执行顺序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5F307CC-02D6-C84F-A212-2F79E8D7022C}"/>
              </a:ext>
            </a:extLst>
          </p:cNvPr>
          <p:cNvSpPr txBox="1"/>
          <p:nvPr/>
        </p:nvSpPr>
        <p:spPr>
          <a:xfrm>
            <a:off x="7724433" y="1096390"/>
            <a:ext cx="13885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700" dirty="0"/>
              <a:t>偏序关系</a:t>
            </a:r>
            <a:r>
              <a:rPr lang="zh-CN" altLang="en-US" sz="700" dirty="0"/>
              <a:t>：高概率 ⋀ 低载重量</a:t>
            </a:r>
            <a:endParaRPr lang="en-TW" sz="7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2575282-56F0-934B-92D7-0469CA5A4665}"/>
                  </a:ext>
                </a:extLst>
              </p:cNvPr>
              <p:cNvSpPr txBox="1"/>
              <p:nvPr/>
            </p:nvSpPr>
            <p:spPr>
              <a:xfrm>
                <a:off x="9165546" y="2646368"/>
                <a:ext cx="5261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𝐁𝐞𝐬𝐭</m:t>
                      </m:r>
                    </m:oMath>
                  </m:oMathPara>
                </a14:m>
                <a:endParaRPr lang="en-TW" sz="11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2575282-56F0-934B-92D7-0469CA5A4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546" y="2646368"/>
                <a:ext cx="526106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352640E-4770-0142-8DB7-3558B04762B8}"/>
                  </a:ext>
                </a:extLst>
              </p:cNvPr>
              <p:cNvSpPr txBox="1"/>
              <p:nvPr/>
            </p:nvSpPr>
            <p:spPr>
              <a:xfrm>
                <a:off x="7576721" y="1148461"/>
                <a:ext cx="381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352640E-4770-0142-8DB7-3558B0476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721" y="1148461"/>
                <a:ext cx="381836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D696BC42-D19E-2547-85C6-27B8DB800456}"/>
              </a:ext>
            </a:extLst>
          </p:cNvPr>
          <p:cNvSpPr txBox="1"/>
          <p:nvPr/>
        </p:nvSpPr>
        <p:spPr>
          <a:xfrm>
            <a:off x="7632182" y="4931540"/>
            <a:ext cx="16321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700" dirty="0"/>
              <a:t>偏序关系</a:t>
            </a:r>
            <a:r>
              <a:rPr lang="zh-CN" altLang="en-US" sz="700" dirty="0"/>
              <a:t>：</a:t>
            </a:r>
            <a:r>
              <a:rPr lang="en-TW" sz="700" dirty="0"/>
              <a:t>财务支出</a:t>
            </a:r>
            <a:r>
              <a:rPr lang="zh-CN" altLang="en-US" sz="700" dirty="0"/>
              <a:t> ⋀ </a:t>
            </a:r>
            <a:r>
              <a:rPr lang="en-TW" sz="700" dirty="0"/>
              <a:t>项目截止日期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CC08EFD-434A-B64C-BB49-828188417A2F}"/>
              </a:ext>
            </a:extLst>
          </p:cNvPr>
          <p:cNvCxnSpPr>
            <a:cxnSpLocks/>
          </p:cNvCxnSpPr>
          <p:nvPr/>
        </p:nvCxnSpPr>
        <p:spPr>
          <a:xfrm>
            <a:off x="8804803" y="5221132"/>
            <a:ext cx="0" cy="14132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9C57EF3D-3226-A14F-BEE2-F402FE7DAD66}"/>
              </a:ext>
            </a:extLst>
          </p:cNvPr>
          <p:cNvSpPr txBox="1"/>
          <p:nvPr/>
        </p:nvSpPr>
        <p:spPr>
          <a:xfrm>
            <a:off x="11482211" y="1553726"/>
            <a:ext cx="35939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EO+LO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5B983E4-B967-804B-B388-04B6CA94F650}"/>
              </a:ext>
            </a:extLst>
          </p:cNvPr>
          <p:cNvSpPr txBox="1"/>
          <p:nvPr/>
        </p:nvSpPr>
        <p:spPr>
          <a:xfrm>
            <a:off x="10812213" y="1622470"/>
            <a:ext cx="39466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EO+LOR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1407B87-CD54-2B44-BDBC-BCECDE7BF962}"/>
              </a:ext>
            </a:extLst>
          </p:cNvPr>
          <p:cNvSpPr txBox="1"/>
          <p:nvPr/>
        </p:nvSpPr>
        <p:spPr>
          <a:xfrm>
            <a:off x="9842305" y="1926056"/>
            <a:ext cx="4299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EOR+LOR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5A6CB36-6DA0-8740-81EE-3454C2075217}"/>
              </a:ext>
            </a:extLst>
          </p:cNvPr>
          <p:cNvSpPr txBox="1"/>
          <p:nvPr/>
        </p:nvSpPr>
        <p:spPr>
          <a:xfrm>
            <a:off x="11675690" y="2114692"/>
            <a:ext cx="25840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EO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418A689-B7AB-F54A-A20D-B2C52FAF994A}"/>
              </a:ext>
            </a:extLst>
          </p:cNvPr>
          <p:cNvSpPr txBox="1"/>
          <p:nvPr/>
        </p:nvSpPr>
        <p:spPr>
          <a:xfrm>
            <a:off x="10551461" y="1961721"/>
            <a:ext cx="29367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EOR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0B9B9F4-4C14-DF4A-9AAD-D5B60A39E5B3}"/>
              </a:ext>
            </a:extLst>
          </p:cNvPr>
          <p:cNvCxnSpPr>
            <a:cxnSpLocks/>
            <a:stCxn id="30" idx="0"/>
            <a:endCxn id="54" idx="2"/>
          </p:cNvCxnSpPr>
          <p:nvPr/>
        </p:nvCxnSpPr>
        <p:spPr>
          <a:xfrm flipV="1">
            <a:off x="10893406" y="1815208"/>
            <a:ext cx="65225" cy="347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22A73C92-17A9-8F49-AA7B-6EB5BEEBEF3F}"/>
              </a:ext>
            </a:extLst>
          </p:cNvPr>
          <p:cNvSpPr txBox="1"/>
          <p:nvPr/>
        </p:nvSpPr>
        <p:spPr>
          <a:xfrm>
            <a:off x="11069419" y="1992547"/>
            <a:ext cx="28886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LOR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CD9D708-3D24-9E41-814A-CD120B3555E9}"/>
              </a:ext>
            </a:extLst>
          </p:cNvPr>
          <p:cNvSpPr txBox="1"/>
          <p:nvPr/>
        </p:nvSpPr>
        <p:spPr>
          <a:xfrm>
            <a:off x="11188874" y="2101517"/>
            <a:ext cx="34176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500" dirty="0"/>
              <a:t>Direct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52AD32-6867-A245-8E47-28136722063F}"/>
              </a:ext>
            </a:extLst>
          </p:cNvPr>
          <p:cNvSpPr txBox="1"/>
          <p:nvPr/>
        </p:nvSpPr>
        <p:spPr>
          <a:xfrm>
            <a:off x="11479591" y="2124579"/>
            <a:ext cx="2535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LO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771005C-C631-6D4C-B1B6-D7841381698A}"/>
              </a:ext>
            </a:extLst>
          </p:cNvPr>
          <p:cNvSpPr/>
          <p:nvPr/>
        </p:nvSpPr>
        <p:spPr>
          <a:xfrm rot="2700000">
            <a:off x="11544268" y="2273011"/>
            <a:ext cx="7200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CBA067B-A3D7-584B-8251-EB87A223A492}"/>
              </a:ext>
            </a:extLst>
          </p:cNvPr>
          <p:cNvCxnSpPr>
            <a:cxnSpLocks/>
            <a:stCxn id="19" idx="7"/>
            <a:endCxn id="125" idx="2"/>
          </p:cNvCxnSpPr>
          <p:nvPr/>
        </p:nvCxnSpPr>
        <p:spPr>
          <a:xfrm flipV="1">
            <a:off x="11057509" y="2334467"/>
            <a:ext cx="497303" cy="295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173D62E-8C38-E841-A044-E8AF02EDD8DE}"/>
              </a:ext>
            </a:extLst>
          </p:cNvPr>
          <p:cNvCxnSpPr>
            <a:cxnSpLocks/>
            <a:stCxn id="125" idx="1"/>
            <a:endCxn id="56" idx="2"/>
          </p:cNvCxnSpPr>
          <p:nvPr/>
        </p:nvCxnSpPr>
        <p:spPr>
          <a:xfrm flipH="1" flipV="1">
            <a:off x="11478281" y="1764297"/>
            <a:ext cx="76531" cy="51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C6E893B-45FF-A74D-8C72-296B4EC3DC2B}"/>
              </a:ext>
            </a:extLst>
          </p:cNvPr>
          <p:cNvCxnSpPr>
            <a:cxnSpLocks/>
            <a:stCxn id="19" idx="1"/>
            <a:endCxn id="53" idx="3"/>
          </p:cNvCxnSpPr>
          <p:nvPr/>
        </p:nvCxnSpPr>
        <p:spPr>
          <a:xfrm flipH="1" flipV="1">
            <a:off x="10148603" y="2188523"/>
            <a:ext cx="690686" cy="441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94A34B11-1CCE-144D-95D0-7BFA98FE1B30}"/>
              </a:ext>
            </a:extLst>
          </p:cNvPr>
          <p:cNvSpPr txBox="1"/>
          <p:nvPr/>
        </p:nvSpPr>
        <p:spPr>
          <a:xfrm>
            <a:off x="10768758" y="1992232"/>
            <a:ext cx="39466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EOR+LO</a:t>
            </a:r>
          </a:p>
        </p:txBody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A2BD8639-02B7-614C-B795-3F1819D1C9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7050" y="5211272"/>
            <a:ext cx="2440574" cy="1440746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A60565DC-22DB-924C-B060-FD198CF894EC}"/>
              </a:ext>
            </a:extLst>
          </p:cNvPr>
          <p:cNvSpPr txBox="1"/>
          <p:nvPr/>
        </p:nvSpPr>
        <p:spPr>
          <a:xfrm>
            <a:off x="4396016" y="64336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数值区间语义</a:t>
            </a:r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284B2EC3-A0DC-5D4B-B1A2-8BA911EF16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4353" y="3155233"/>
            <a:ext cx="2656886" cy="154985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85BEAF1E-D6C4-9646-86E0-EF4B6B213F3C}"/>
              </a:ext>
            </a:extLst>
          </p:cNvPr>
          <p:cNvSpPr txBox="1"/>
          <p:nvPr/>
        </p:nvSpPr>
        <p:spPr>
          <a:xfrm>
            <a:off x="4396016" y="46607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可达路径语义</a:t>
            </a: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8516B321-273D-4E4E-921B-55E4A757D1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83440" y="1375071"/>
            <a:ext cx="2511560" cy="1451788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8735524E-CE34-2C4F-A0D8-332F8CEDC1F6}"/>
              </a:ext>
            </a:extLst>
          </p:cNvPr>
          <p:cNvSpPr txBox="1"/>
          <p:nvPr/>
        </p:nvSpPr>
        <p:spPr>
          <a:xfrm>
            <a:off x="4242801" y="28038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可行性枚举语义</a:t>
            </a:r>
          </a:p>
        </p:txBody>
      </p:sp>
      <p:pic>
        <p:nvPicPr>
          <p:cNvPr id="197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1E04C198-55B3-BB40-A7F7-41C77460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7093" y="1387142"/>
            <a:ext cx="1337292" cy="173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A0291CC4-CCC8-7441-A3D9-F38BD9BE9941}"/>
              </a:ext>
            </a:extLst>
          </p:cNvPr>
          <p:cNvSpPr txBox="1"/>
          <p:nvPr/>
        </p:nvSpPr>
        <p:spPr>
          <a:xfrm>
            <a:off x="261333" y="17862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系统决策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831F2ABD-FC19-EB49-BAB4-871C454887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77093" y="4859899"/>
            <a:ext cx="1337292" cy="1998101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85445082-8D11-4940-A0BC-2E31F7C8A499}"/>
              </a:ext>
            </a:extLst>
          </p:cNvPr>
          <p:cNvSpPr txBox="1"/>
          <p:nvPr/>
        </p:nvSpPr>
        <p:spPr>
          <a:xfrm>
            <a:off x="175635" y="56105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财务会计</a:t>
            </a:r>
          </a:p>
        </p:txBody>
      </p:sp>
      <p:pic>
        <p:nvPicPr>
          <p:cNvPr id="1026" name="Picture 2" descr="Scheduling, route planning and public transport planning">
            <a:extLst>
              <a:ext uri="{FF2B5EF4-FFF2-40B4-BE49-F238E27FC236}">
                <a16:creationId xmlns:a16="http://schemas.microsoft.com/office/drawing/2014/main" id="{A3DEBAB1-D0F1-2349-8EAD-349C4E6C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996" y="3524795"/>
            <a:ext cx="1537486" cy="9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FD6C01BF-FC88-A34B-9807-C8F75B16F43C}"/>
              </a:ext>
            </a:extLst>
          </p:cNvPr>
          <p:cNvSpPr txBox="1"/>
          <p:nvPr/>
        </p:nvSpPr>
        <p:spPr>
          <a:xfrm>
            <a:off x="203900" y="38308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路径优化</a:t>
            </a:r>
          </a:p>
        </p:txBody>
      </p:sp>
      <p:sp>
        <p:nvSpPr>
          <p:cNvPr id="70" name="内容占位符 2">
            <a:extLst>
              <a:ext uri="{FF2B5EF4-FFF2-40B4-BE49-F238E27FC236}">
                <a16:creationId xmlns:a16="http://schemas.microsoft.com/office/drawing/2014/main" id="{0337EBB4-F32D-794F-8EA6-A3695C55E36B}"/>
              </a:ext>
            </a:extLst>
          </p:cNvPr>
          <p:cNvSpPr txBox="1">
            <a:spLocks/>
          </p:cNvSpPr>
          <p:nvPr/>
        </p:nvSpPr>
        <p:spPr bwMode="auto">
          <a:xfrm>
            <a:off x="9969875" y="5131595"/>
            <a:ext cx="1795427" cy="4038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500" dirty="0">
                <a:latin typeface="STXinwei" panose="02010800040101010101" pitchFamily="2" charset="-122"/>
                <a:ea typeface="STXinwei" panose="02010800040101010101" pitchFamily="2" charset="-122"/>
              </a:rPr>
              <a:t>1970</a:t>
            </a:r>
            <a:r>
              <a:rPr lang="zh-CN" altLang="en-US" sz="500" dirty="0">
                <a:latin typeface="STXinwei" panose="02010800040101010101" pitchFamily="2" charset="-122"/>
                <a:ea typeface="STXinwei" panose="02010800040101010101" pitchFamily="2" charset="-122"/>
              </a:rPr>
              <a:t>年前，</a:t>
            </a:r>
            <a:endParaRPr lang="en-US" altLang="zh-CN" sz="5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0" indent="0">
              <a:buNone/>
            </a:pPr>
            <a:r>
              <a:rPr lang="zh-CN" altLang="en-US" sz="500" dirty="0">
                <a:latin typeface="STXinwei" panose="02010800040101010101" pitchFamily="2" charset="-122"/>
                <a:ea typeface="STXinwei" panose="02010800040101010101" pitchFamily="2" charset="-122"/>
              </a:rPr>
              <a:t>在可支配预算资源内，至少完成一次载人月球旅程</a:t>
            </a:r>
            <a:endParaRPr lang="zh-TW" altLang="en-US" sz="5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19A1467-11CA-1D41-A6EF-423EA4AFA5E9}"/>
              </a:ext>
            </a:extLst>
          </p:cNvPr>
          <p:cNvSpPr/>
          <p:nvPr/>
        </p:nvSpPr>
        <p:spPr>
          <a:xfrm>
            <a:off x="9759364" y="5643280"/>
            <a:ext cx="742612" cy="2357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</a:t>
            </a:r>
            <a:r>
              <a:rPr lang="en-TW" sz="800" dirty="0">
                <a:solidFill>
                  <a:schemeClr val="tx1"/>
                </a:solidFill>
              </a:rPr>
              <a:t>&lt; 1970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A0750F5-3C12-C148-9185-4FC2AE43E120}"/>
              </a:ext>
            </a:extLst>
          </p:cNvPr>
          <p:cNvSpPr/>
          <p:nvPr/>
        </p:nvSpPr>
        <p:spPr>
          <a:xfrm>
            <a:off x="10537733" y="5641834"/>
            <a:ext cx="742612" cy="2357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500" dirty="0">
                <a:solidFill>
                  <a:schemeClr val="tx1"/>
                </a:solidFill>
              </a:rPr>
              <a:t>实际开销</a:t>
            </a:r>
            <a:r>
              <a:rPr lang="en-US" sz="500" dirty="0">
                <a:solidFill>
                  <a:schemeClr val="tx1"/>
                </a:solidFill>
              </a:rPr>
              <a:t>&lt;</a:t>
            </a:r>
            <a:r>
              <a:rPr lang="en-TW" sz="500" dirty="0">
                <a:solidFill>
                  <a:schemeClr val="tx1"/>
                </a:solidFill>
              </a:rPr>
              <a:t>预算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728CB78-2754-0A42-B8D6-BDA72B720780}"/>
              </a:ext>
            </a:extLst>
          </p:cNvPr>
          <p:cNvSpPr/>
          <p:nvPr/>
        </p:nvSpPr>
        <p:spPr>
          <a:xfrm>
            <a:off x="11316103" y="5641834"/>
            <a:ext cx="742612" cy="2357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600" dirty="0">
                <a:solidFill>
                  <a:schemeClr val="tx1"/>
                </a:solidFill>
              </a:rPr>
              <a:t>成功登月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18AD9D9-824C-7545-88C3-918EE8E8152D}"/>
              </a:ext>
            </a:extLst>
          </p:cNvPr>
          <p:cNvSpPr/>
          <p:nvPr/>
        </p:nvSpPr>
        <p:spPr>
          <a:xfrm>
            <a:off x="10536393" y="6265331"/>
            <a:ext cx="742612" cy="23572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500" dirty="0">
                <a:solidFill>
                  <a:schemeClr val="tx1"/>
                </a:solidFill>
              </a:rPr>
              <a:t>系统正确性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0FBF0DB-CE03-7649-963D-5FE63EE7D450}"/>
              </a:ext>
            </a:extLst>
          </p:cNvPr>
          <p:cNvCxnSpPr>
            <a:cxnSpLocks/>
            <a:stCxn id="83" idx="1"/>
            <a:endCxn id="24" idx="4"/>
          </p:cNvCxnSpPr>
          <p:nvPr/>
        </p:nvCxnSpPr>
        <p:spPr>
          <a:xfrm flipH="1" flipV="1">
            <a:off x="10130670" y="5879000"/>
            <a:ext cx="514476" cy="420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09FB496-4EE3-794D-81F8-F6E21B07A292}"/>
              </a:ext>
            </a:extLst>
          </p:cNvPr>
          <p:cNvCxnSpPr>
            <a:cxnSpLocks/>
            <a:stCxn id="83" idx="0"/>
            <a:endCxn id="80" idx="4"/>
          </p:cNvCxnSpPr>
          <p:nvPr/>
        </p:nvCxnSpPr>
        <p:spPr>
          <a:xfrm flipV="1">
            <a:off x="10907699" y="5877554"/>
            <a:ext cx="1340" cy="38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49A8850-1A8E-DF49-AEA2-11B403C296A8}"/>
              </a:ext>
            </a:extLst>
          </p:cNvPr>
          <p:cNvCxnSpPr>
            <a:cxnSpLocks/>
            <a:stCxn id="83" idx="7"/>
            <a:endCxn id="81" idx="4"/>
          </p:cNvCxnSpPr>
          <p:nvPr/>
        </p:nvCxnSpPr>
        <p:spPr>
          <a:xfrm flipV="1">
            <a:off x="11170252" y="5877554"/>
            <a:ext cx="517157" cy="422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092649C2-A42E-4D4B-9F13-985CFE46AB96}"/>
              </a:ext>
            </a:extLst>
          </p:cNvPr>
          <p:cNvSpPr txBox="1"/>
          <p:nvPr/>
        </p:nvSpPr>
        <p:spPr>
          <a:xfrm>
            <a:off x="261333" y="77709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专业领域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C95223D-BA36-944E-B8CD-ABC05E5D56A9}"/>
              </a:ext>
            </a:extLst>
          </p:cNvPr>
          <p:cNvSpPr txBox="1"/>
          <p:nvPr/>
        </p:nvSpPr>
        <p:spPr>
          <a:xfrm>
            <a:off x="10259918" y="85571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偏序结构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416BB75-E427-2B44-8BBA-A895A2AF6DF5}"/>
              </a:ext>
            </a:extLst>
          </p:cNvPr>
          <p:cNvSpPr txBox="1"/>
          <p:nvPr/>
        </p:nvSpPr>
        <p:spPr>
          <a:xfrm>
            <a:off x="1935195" y="77760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B415278-791B-9E47-BBF5-6197F70FB898}"/>
              </a:ext>
            </a:extLst>
          </p:cNvPr>
          <p:cNvSpPr txBox="1"/>
          <p:nvPr/>
        </p:nvSpPr>
        <p:spPr>
          <a:xfrm>
            <a:off x="4297635" y="78158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领域专用语义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26BA065-60A6-4642-B817-DBEACCC3C6E1}"/>
              </a:ext>
            </a:extLst>
          </p:cNvPr>
          <p:cNvSpPr txBox="1"/>
          <p:nvPr/>
        </p:nvSpPr>
        <p:spPr>
          <a:xfrm>
            <a:off x="7475255" y="78660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数据渲染形式</a:t>
            </a:r>
          </a:p>
        </p:txBody>
      </p:sp>
    </p:spTree>
    <p:extLst>
      <p:ext uri="{BB962C8B-B14F-4D97-AF65-F5344CB8AC3E}">
        <p14:creationId xmlns:p14="http://schemas.microsoft.com/office/powerpoint/2010/main" val="2758679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959122" y="5941506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(芯片和电路板为不同层次)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397" y="2480673"/>
            <a:ext cx="1731461" cy="21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4808157" y="5935837"/>
            <a:ext cx="26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(数据和代码为不同层次)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8375035" y="5934670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(系统控制发生在不同层次)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ectronic design automation industry sees revenues increase by almost 10  per cent">
            <a:extLst>
              <a:ext uri="{FF2B5EF4-FFF2-40B4-BE49-F238E27FC236}">
                <a16:creationId xmlns:a16="http://schemas.microsoft.com/office/drawing/2014/main" id="{E9BAE976-B2C5-8A45-A1C1-B49A789E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4175687"/>
            <a:ext cx="2720868" cy="16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35702-0928-3A46-9559-54F540469BDF}"/>
              </a:ext>
            </a:extLst>
          </p:cNvPr>
          <p:cNvSpPr txBox="1"/>
          <p:nvPr/>
        </p:nvSpPr>
        <p:spPr>
          <a:xfrm>
            <a:off x="2312729" y="845389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2" y="447052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b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wikipedia: Representable Functor</a:t>
            </a:r>
            <a:endParaRPr lang="en-TW" sz="18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06979-C316-4E4B-BB1D-2263C831121B}"/>
              </a:ext>
            </a:extLst>
          </p:cNvPr>
          <p:cNvSpPr txBox="1"/>
          <p:nvPr/>
        </p:nvSpPr>
        <p:spPr>
          <a:xfrm>
            <a:off x="2792902" y="4145433"/>
            <a:ext cx="7012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/>
              <a:t>Map arbitrary system from a </a:t>
            </a:r>
            <a:r>
              <a:rPr lang="en-TW" sz="2400" dirty="0">
                <a:latin typeface="ACADEMY ENGRAVED LET PLAIN:1.0" panose="02000000000000000000" pitchFamily="2" charset="0"/>
              </a:rPr>
              <a:t>Category</a:t>
            </a:r>
            <a:r>
              <a:rPr lang="en-TW" sz="2400" dirty="0"/>
              <a:t> to a </a:t>
            </a:r>
            <a:r>
              <a:rPr lang="en-TW" sz="2400" dirty="0">
                <a:latin typeface="ACADEMY ENGRAVED LET PLAIN:1.0" panose="02000000000000000000" pitchFamily="2" charset="0"/>
              </a:rPr>
              <a:t>Set</a:t>
            </a:r>
            <a:r>
              <a:rPr lang="zh-CN" altLang="en-US" sz="2400" dirty="0">
                <a:latin typeface="ACADEMY ENGRAVED LET PLAIN:1.0" panose="02000000000000000000" pitchFamily="2" charset="0"/>
              </a:rPr>
              <a:t>。</a:t>
            </a:r>
            <a:endParaRPr lang="en-TW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41A86-7F31-5A49-B42C-583733ADD8CA}"/>
              </a:ext>
            </a:extLst>
          </p:cNvPr>
          <p:cNvSpPr txBox="1"/>
          <p:nvPr/>
        </p:nvSpPr>
        <p:spPr>
          <a:xfrm>
            <a:off x="393133" y="3705860"/>
            <a:ext cx="11410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将任意“系统范畴”（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Category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 ，转化为以“集合范畴”（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Set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）的映射规则。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1262912" y="1569190"/>
            <a:ext cx="10341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以</a:t>
            </a:r>
            <a:r>
              <a:rPr lang="en-US" altLang="zh-CN" sz="4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的编码、枚举、评估为例：</a:t>
            </a:r>
            <a:endParaRPr lang="en-TW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函子是</a:t>
            </a:r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联通多层次</a:t>
            </a:r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系统数据的映射机制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53A79-5565-6240-8B55-AE7C8736D3D4}"/>
              </a:ext>
            </a:extLst>
          </p:cNvPr>
          <p:cNvSpPr txBox="1"/>
          <p:nvPr/>
        </p:nvSpPr>
        <p:spPr>
          <a:xfrm>
            <a:off x="1612398" y="2850654"/>
            <a:ext cx="5664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40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Multi-scale System Data Interoperability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B73B-0CC3-7A4A-8EF0-EF42BF6B3409}"/>
              </a:ext>
            </a:extLst>
          </p:cNvPr>
          <p:cNvSpPr txBox="1"/>
          <p:nvPr/>
        </p:nvSpPr>
        <p:spPr>
          <a:xfrm>
            <a:off x="3260905" y="6037325"/>
            <a:ext cx="5674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函子的介绍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，请见：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  <a:hlinkClick r:id="rId4" action="ppaction://hlinksldjump"/>
              </a:rPr>
              <a:t>A General Theory of Natural Equivalence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3D0D1-367F-E94A-8058-A2E2A9DC8539}"/>
              </a:ext>
            </a:extLst>
          </p:cNvPr>
          <p:cNvSpPr txBox="1"/>
          <p:nvPr/>
        </p:nvSpPr>
        <p:spPr>
          <a:xfrm>
            <a:off x="1410641" y="4754386"/>
            <a:ext cx="9777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跨领域系统统一地经由集合范畴转译</a:t>
            </a:r>
            <a:r>
              <a:rPr lang="zh-CN" altLang="en-US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TW" sz="44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2691A-2B0A-A443-AA2B-DE5BFA97F270}"/>
              </a:ext>
            </a:extLst>
          </p:cNvPr>
          <p:cNvSpPr txBox="1"/>
          <p:nvPr/>
        </p:nvSpPr>
        <p:spPr>
          <a:xfrm>
            <a:off x="2263211" y="559114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统一不变的数据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格式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（集合范畴） ，体现一种横跨所有系统的抽象对称性。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258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2" y="447052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偏序集的代数特性</a:t>
            </a:r>
            <a:b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wikipedia: </a:t>
            </a:r>
            <a:r>
              <a:rPr lang="zh-TW" altLang="en-US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偏序关系</a:t>
            </a:r>
            <a:endParaRPr lang="en-TW" sz="18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41A86-7F31-5A49-B42C-583733ADD8CA}"/>
              </a:ext>
            </a:extLst>
          </p:cNvPr>
          <p:cNvSpPr txBox="1"/>
          <p:nvPr/>
        </p:nvSpPr>
        <p:spPr>
          <a:xfrm>
            <a:off x="965029" y="3334429"/>
            <a:ext cx="110678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可靠性：在代数化命名空间遍历枚举所有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子集合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，自然地保证模型生成的集合封闭性，因此可靠。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精确性：跨领域的数据模型，可基于偏序关系的结构顺序，比对模型的优劣性。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可终止：偏序集所标示的子空间，可根据应用需求设定假设与断言，控制计算的可终止性。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2084455" y="1569190"/>
            <a:ext cx="86982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利用</a:t>
            </a:r>
            <a:r>
              <a:rPr lang="zh-CN" altLang="en-US" sz="4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的代数封闭性：</a:t>
            </a:r>
            <a:endParaRPr lang="en-TW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联通跨领域</a:t>
            </a:r>
            <a:r>
              <a:rPr lang="zh-CN" altLang="en-US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的语义模型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4FB8A-241A-9A45-9956-F12052DD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677" y="4963925"/>
            <a:ext cx="2213408" cy="17745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250B92-5971-6545-B3BB-F3D6DABB9D6F}"/>
              </a:ext>
            </a:extLst>
          </p:cNvPr>
          <p:cNvSpPr txBox="1"/>
          <p:nvPr/>
        </p:nvSpPr>
        <p:spPr>
          <a:xfrm>
            <a:off x="4656319" y="4484115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统一于AoS的模型命名空间</a:t>
            </a:r>
          </a:p>
        </p:txBody>
      </p:sp>
    </p:spTree>
    <p:extLst>
      <p:ext uri="{BB962C8B-B14F-4D97-AF65-F5344CB8AC3E}">
        <p14:creationId xmlns:p14="http://schemas.microsoft.com/office/powerpoint/2010/main" val="395550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火星的任务设计计划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开发了超越学科界限的认知基础课程与系统集成学习方法论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70927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b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（代数化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表述并论证局部系统与系统整体的决策关系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提出了一套让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跨领域、多层次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</a:t>
            </a:r>
            <a:r>
              <a:rPr lang="zh-CN" altLang="en-TW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得以互联互通的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的代数，在不失可靠性的前提下</a:t>
            </a:r>
            <a:r>
              <a:rPr lang="zh-CN" altLang="en-TW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控制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模型复杂度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拓展全局视野：通过遍历枚举法，在有限偏序集中检索解答方案的子空间。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7445869" y="4529998"/>
            <a:ext cx="228898" cy="73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7445869" y="5186753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6664363" y="3963870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8118927" y="4425027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8779982" y="4991155"/>
            <a:ext cx="120451" cy="2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7427275" y="3278100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7445869" y="3761320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8761388" y="3761320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7998477" y="4447090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6871273" y="6086515"/>
            <a:ext cx="271220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V="1">
            <a:off x="8227374" y="5752881"/>
            <a:ext cx="1" cy="33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6893261" y="4447090"/>
            <a:ext cx="375205" cy="172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9186282" y="4908247"/>
            <a:ext cx="266758" cy="126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2276253" y="4017889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3730817" y="4479046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3039165" y="3332119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3057759" y="3815339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4373278" y="3815339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3610367" y="4501109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2464231" y="6128367"/>
            <a:ext cx="2712203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2505151" y="4501109"/>
            <a:ext cx="356273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4779241" y="4962266"/>
            <a:ext cx="285689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5348744" y="4315122"/>
            <a:ext cx="1432429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8155624" y="4307642"/>
            <a:ext cx="180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4441509" y="385999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多领域知识均可根据偏序集的元结构，创建</a:t>
            </a:r>
            <a:r>
              <a:rPr lang="zh-CN" alt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适用于</a:t>
            </a:r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特定领域的</a:t>
            </a:r>
            <a:r>
              <a:rPr lang="en-US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972C64-D136-F646-B065-766D4229E764}"/>
              </a:ext>
            </a:extLst>
          </p:cNvPr>
          <p:cNvSpPr txBox="1"/>
          <p:nvPr/>
        </p:nvSpPr>
        <p:spPr>
          <a:xfrm>
            <a:off x="5572851" y="1025424"/>
            <a:ext cx="169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8E48DD-62FD-4E4B-8EF7-35783113DD32}"/>
              </a:ext>
            </a:extLst>
          </p:cNvPr>
          <p:cNvSpPr txBox="1"/>
          <p:nvPr/>
        </p:nvSpPr>
        <p:spPr>
          <a:xfrm>
            <a:off x="7757425" y="953265"/>
            <a:ext cx="19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AB613B-4521-2449-970F-A02E17FDD42C}"/>
              </a:ext>
            </a:extLst>
          </p:cNvPr>
          <p:cNvCxnSpPr>
            <a:cxnSpLocks/>
            <a:stCxn id="35" idx="1"/>
            <a:endCxn id="116" idx="4"/>
          </p:cNvCxnSpPr>
          <p:nvPr/>
        </p:nvCxnSpPr>
        <p:spPr>
          <a:xfrm flipH="1" flipV="1">
            <a:off x="3057759" y="4584017"/>
            <a:ext cx="214708" cy="74894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4BDEAD6-314D-6144-9759-018E157025B3}"/>
              </a:ext>
            </a:extLst>
          </p:cNvPr>
          <p:cNvSpPr/>
          <p:nvPr/>
        </p:nvSpPr>
        <p:spPr>
          <a:xfrm>
            <a:off x="3043569" y="5250049"/>
            <a:ext cx="1563011" cy="566128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互联互通</a:t>
            </a:r>
            <a:r>
              <a:rPr lang="en-US" altLang="zh-CN" sz="1050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  <a:endParaRPr lang="en-TW" dirty="0">
              <a:solidFill>
                <a:srgbClr val="888888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63EAD2-4B3F-AF4A-AB77-3D0630B54E14}"/>
              </a:ext>
            </a:extLst>
          </p:cNvPr>
          <p:cNvCxnSpPr>
            <a:cxnSpLocks/>
            <a:stCxn id="35" idx="7"/>
            <a:endCxn id="117" idx="4"/>
          </p:cNvCxnSpPr>
          <p:nvPr/>
        </p:nvCxnSpPr>
        <p:spPr>
          <a:xfrm flipV="1">
            <a:off x="4377682" y="5045174"/>
            <a:ext cx="134641" cy="28778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8C4CB9-DEA6-8F41-8F03-F73EAD6DB28F}"/>
              </a:ext>
            </a:extLst>
          </p:cNvPr>
          <p:cNvCxnSpPr>
            <a:cxnSpLocks/>
            <a:stCxn id="123" idx="0"/>
            <a:endCxn id="35" idx="4"/>
          </p:cNvCxnSpPr>
          <p:nvPr/>
        </p:nvCxnSpPr>
        <p:spPr>
          <a:xfrm flipV="1">
            <a:off x="3820333" y="5816177"/>
            <a:ext cx="4742" cy="312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47F23E1-77D5-F548-AB82-6A0E5B5253E7}"/>
              </a:ext>
            </a:extLst>
          </p:cNvPr>
          <p:cNvSpPr txBox="1"/>
          <p:nvPr/>
        </p:nvSpPr>
        <p:spPr>
          <a:xfrm>
            <a:off x="8606691" y="2122746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Precision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56C9C1-76AB-604F-A26F-441218BD04A5}"/>
              </a:ext>
            </a:extLst>
          </p:cNvPr>
          <p:cNvSpPr txBox="1"/>
          <p:nvPr/>
        </p:nvSpPr>
        <p:spPr>
          <a:xfrm>
            <a:off x="6403050" y="1588339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Soundness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8EC0D2-0559-D04B-BB2A-71FF479BC717}"/>
              </a:ext>
            </a:extLst>
          </p:cNvPr>
          <p:cNvSpPr txBox="1"/>
          <p:nvPr/>
        </p:nvSpPr>
        <p:spPr>
          <a:xfrm>
            <a:off x="6486960" y="2672166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Terminable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166725" y="2874448"/>
            <a:ext cx="1870518" cy="1023941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TW" b="1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Key =          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TW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基于时序命名空间表达系统状态的伴随函子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7037243" y="1219057"/>
            <a:ext cx="429207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1044515" y="1219057"/>
            <a:ext cx="412221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963347" y="3386419"/>
            <a:ext cx="4203378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7037243" y="3386419"/>
            <a:ext cx="4330972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216" y="3061408"/>
            <a:ext cx="650019" cy="650019"/>
          </a:xfrm>
          <a:prstGeom prst="rect">
            <a:avLst/>
          </a:prstGeom>
        </p:spPr>
      </p:pic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675552">
            <a:off x="1901535" y="1908577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970905">
            <a:off x="7467635" y="1871548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572891">
            <a:off x="2122243" y="454081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967093">
            <a:off x="7217736" y="4508875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51" name="Google Shape;205;p34">
            <a:extLst>
              <a:ext uri="{FF2B5EF4-FFF2-40B4-BE49-F238E27FC236}">
                <a16:creationId xmlns:a16="http://schemas.microsoft.com/office/drawing/2014/main" id="{6B5C2D42-0FBD-DD4D-8FB3-3DA12973BAD1}"/>
              </a:ext>
            </a:extLst>
          </p:cNvPr>
          <p:cNvCxnSpPr>
            <a:cxnSpLocks/>
            <a:stCxn id="198" idx="0"/>
            <a:endCxn id="200" idx="2"/>
          </p:cNvCxnSpPr>
          <p:nvPr/>
        </p:nvCxnSpPr>
        <p:spPr>
          <a:xfrm flipH="1" flipV="1">
            <a:off x="6098380" y="2028935"/>
            <a:ext cx="3604" cy="845513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4" name="Google Shape;208;p34">
            <a:extLst>
              <a:ext uri="{FF2B5EF4-FFF2-40B4-BE49-F238E27FC236}">
                <a16:creationId xmlns:a16="http://schemas.microsoft.com/office/drawing/2014/main" id="{BFA6FA32-C007-BC4B-A6EC-62BA0CFDDB5F}"/>
              </a:ext>
            </a:extLst>
          </p:cNvPr>
          <p:cNvCxnSpPr>
            <a:cxnSpLocks/>
            <a:stCxn id="201" idx="0"/>
            <a:endCxn id="198" idx="4"/>
          </p:cNvCxnSpPr>
          <p:nvPr/>
        </p:nvCxnSpPr>
        <p:spPr>
          <a:xfrm flipV="1">
            <a:off x="6098316" y="3898389"/>
            <a:ext cx="3668" cy="973859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2DE832-E356-784B-86F1-ACA60AB2F5DA}"/>
              </a:ext>
            </a:extLst>
          </p:cNvPr>
          <p:cNvSpPr txBox="1"/>
          <p:nvPr/>
        </p:nvSpPr>
        <p:spPr>
          <a:xfrm>
            <a:off x="7340001" y="3206233"/>
            <a:ext cx="342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以当下的时序命名空间为键(Key)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13AAC3-9F31-D746-A39F-34FEA987D325}"/>
              </a:ext>
            </a:extLst>
          </p:cNvPr>
          <p:cNvSpPr txBox="1"/>
          <p:nvPr/>
        </p:nvSpPr>
        <p:spPr>
          <a:xfrm>
            <a:off x="4950080" y="4241647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以当下获得的信息</a:t>
            </a:r>
            <a:r>
              <a:rPr lang="zh-CN" altLang="en-US" sz="1400" dirty="0"/>
              <a:t>，倒推原因</a:t>
            </a:r>
            <a:endParaRPr lang="en-TW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66EC3F-4CCB-0042-BA01-1328F6D0D39D}"/>
              </a:ext>
            </a:extLst>
          </p:cNvPr>
          <p:cNvSpPr txBox="1"/>
          <p:nvPr/>
        </p:nvSpPr>
        <p:spPr>
          <a:xfrm>
            <a:off x="4976362" y="2407104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以当下已知的信息</a:t>
            </a:r>
            <a:r>
              <a:rPr lang="zh-CN" altLang="en-US" sz="1400" dirty="0"/>
              <a:t>，推测后果</a:t>
            </a:r>
            <a:endParaRPr lang="en-TW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D599DE-63F2-934C-8E1C-96732D497328}"/>
              </a:ext>
            </a:extLst>
          </p:cNvPr>
          <p:cNvSpPr txBox="1"/>
          <p:nvPr/>
        </p:nvSpPr>
        <p:spPr>
          <a:xfrm>
            <a:off x="873146" y="3244334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区块链</a:t>
            </a:r>
            <a:r>
              <a:rPr lang="zh-CN" altLang="en-US" dirty="0"/>
              <a:t>：基于熵池安全的</a:t>
            </a:r>
            <a:r>
              <a:rPr lang="en-TW" dirty="0"/>
              <a:t>时序命名空间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6F5445-23BE-114B-9CEA-D5F15D48352F}"/>
              </a:ext>
            </a:extLst>
          </p:cNvPr>
          <p:cNvSpPr txBox="1"/>
          <p:nvPr/>
        </p:nvSpPr>
        <p:spPr>
          <a:xfrm>
            <a:off x="4216693" y="915858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Representable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Adjoint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Functors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16E5E-9D64-7848-8CCC-87066BDB482D}"/>
              </a:ext>
            </a:extLst>
          </p:cNvPr>
          <p:cNvSpPr txBox="1"/>
          <p:nvPr/>
        </p:nvSpPr>
        <p:spPr>
          <a:xfrm>
            <a:off x="8471850" y="35279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4286CA-92AC-124A-86F2-B90091B80568}"/>
              </a:ext>
            </a:extLst>
          </p:cNvPr>
          <p:cNvSpPr txBox="1"/>
          <p:nvPr/>
        </p:nvSpPr>
        <p:spPr>
          <a:xfrm>
            <a:off x="2240941" y="354465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</p:spTree>
    <p:extLst>
      <p:ext uri="{BB962C8B-B14F-4D97-AF65-F5344CB8AC3E}">
        <p14:creationId xmlns:p14="http://schemas.microsoft.com/office/powerpoint/2010/main" val="2797446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根据AoS的思路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开发出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可规模化部署的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可编程知识容器(P</a:t>
            </a:r>
            <a:r>
              <a:rPr lang="en-US" altLang="zh-CN" baseline="30000" dirty="0"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KC)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的软硬件件架构，根据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与清华高研院的韩锋老师，根据</a:t>
            </a:r>
            <a:r>
              <a:rPr lang="zh-CN" altLang="en-TW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最小熵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原理，利用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的代数化互联互通原则</a:t>
            </a:r>
            <a:r>
              <a:rPr lang="zh-CN" altLang="en-TW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通用的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优化体系。</a:t>
            </a: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333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hlinkClick r:id="rId2"/>
            <a:extLst>
              <a:ext uri="{FF2B5EF4-FFF2-40B4-BE49-F238E27FC236}">
                <a16:creationId xmlns:a16="http://schemas.microsoft.com/office/drawing/2014/main" id="{F8FA2E1C-2E41-5441-890C-0F1E86FFF0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3" t="34251" r="740" b="18519"/>
          <a:stretch/>
        </p:blipFill>
        <p:spPr>
          <a:xfrm>
            <a:off x="65349" y="1868394"/>
            <a:ext cx="11903242" cy="459065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4936620" y="2235066"/>
            <a:ext cx="2576346" cy="139497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173704" y="1782213"/>
              <a:ext cx="520315" cy="1098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5745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基于系统代数（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P</a:t>
            </a:r>
            <a:r>
              <a:rPr lang="en-US" altLang="zh-TW" sz="2400" baseline="300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KC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4684" y="4431820"/>
            <a:ext cx="3542954" cy="232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455788" y="1795495"/>
            <a:ext cx="5498" cy="113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>
            <a:cxnSpLocks/>
          </p:cNvCxnSpPr>
          <p:nvPr/>
        </p:nvCxnSpPr>
        <p:spPr>
          <a:xfrm flipH="1" flipV="1">
            <a:off x="7502217" y="1795493"/>
            <a:ext cx="913" cy="11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>
            <a:cxnSpLocks/>
          </p:cNvCxnSpPr>
          <p:nvPr/>
        </p:nvCxnSpPr>
        <p:spPr>
          <a:xfrm>
            <a:off x="7169085" y="199869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7502217" y="199869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7485354" y="1721525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连续集成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33D229-43A8-6048-8F80-51C2BC475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916" y="6321969"/>
            <a:ext cx="969753" cy="3098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F84221-D544-944E-8AC0-4FF6A550968C}"/>
              </a:ext>
            </a:extLst>
          </p:cNvPr>
          <p:cNvSpPr txBox="1"/>
          <p:nvPr/>
        </p:nvSpPr>
        <p:spPr>
          <a:xfrm>
            <a:off x="5159436" y="807548"/>
            <a:ext cx="21307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Programmable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Personal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Project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Knowledge Container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68FB4C-E8DB-C144-9308-945BE30BA841}"/>
              </a:ext>
            </a:extLst>
          </p:cNvPr>
          <p:cNvSpPr txBox="1"/>
          <p:nvPr/>
        </p:nvSpPr>
        <p:spPr>
          <a:xfrm>
            <a:off x="5223558" y="4250325"/>
            <a:ext cx="2002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2"/>
              </a:rPr>
              <a:t>See Wikipedia:Ricardian Contract</a:t>
            </a:r>
            <a:endParaRPr lang="en-TW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7F176-21D7-A44D-AF41-C7549F63CA0B}"/>
              </a:ext>
            </a:extLst>
          </p:cNvPr>
          <p:cNvSpPr txBox="1"/>
          <p:nvPr/>
        </p:nvSpPr>
        <p:spPr>
          <a:xfrm>
            <a:off x="8037269" y="5998803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基于AoS的跨领域多层级系统表达语言</a:t>
            </a:r>
            <a:r>
              <a:rPr lang="zh-CN" alt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200" dirty="0">
                <a:latin typeface="STXinwei" panose="02010800040101010101" pitchFamily="2" charset="-122"/>
                <a:ea typeface="STXinwei" panose="02010800040101010101" pitchFamily="2" charset="-122"/>
              </a:rPr>
              <a:t>结合区块链的时序命名空间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实现具备自动修复功能的数据资产运营系统</a:t>
            </a:r>
            <a:endParaRPr lang="en-TW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64C29F-5E89-7B4A-99CC-4432F1A623D0}"/>
              </a:ext>
            </a:extLst>
          </p:cNvPr>
          <p:cNvSpPr txBox="1"/>
          <p:nvPr/>
        </p:nvSpPr>
        <p:spPr>
          <a:xfrm>
            <a:off x="3125572" y="39030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800CCA-C797-374B-822A-9EDDCAE06C9F}"/>
              </a:ext>
            </a:extLst>
          </p:cNvPr>
          <p:cNvSpPr txBox="1"/>
          <p:nvPr/>
        </p:nvSpPr>
        <p:spPr>
          <a:xfrm>
            <a:off x="8226931" y="45042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356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Lamport</a:t>
            </a:r>
            <a:r>
              <a:rPr lang="en-US" sz="1200" dirty="0"/>
              <a:t>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Lawvere</a:t>
            </a:r>
            <a:r>
              <a:rPr lang="en-US" sz="1200" dirty="0"/>
              <a:t>, William; </a:t>
            </a:r>
            <a:r>
              <a:rPr lang="en-US" sz="1200" dirty="0" err="1"/>
              <a:t>Schanuel</a:t>
            </a:r>
            <a:r>
              <a:rPr lang="en-US" sz="1200" dirty="0"/>
              <a:t>, Stephen (January 8, 2009). Conceptual </a:t>
            </a:r>
            <a:r>
              <a:rPr lang="en-US" sz="1200" dirty="0" err="1"/>
              <a:t>Mathematics_A</a:t>
            </a:r>
            <a:r>
              <a:rPr lang="en-US" sz="1200" dirty="0"/>
              <a:t> First Introduction to Categories (2nd ed.) Cambridge University Press. 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Cardone, Felice; Hindley, J. Roger (2006). History of Lambda-calculus and Combinatory Logic (PDF), Publisher Elsevier.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2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>
                <a:sym typeface="微软雅黑"/>
              </a:rPr>
              <a:t>Eilenberg, Samuel; </a:t>
            </a:r>
            <a:r>
              <a:rPr lang="en-US" sz="1200" i="1" dirty="0" err="1">
                <a:sym typeface="微软雅黑"/>
              </a:rPr>
              <a:t>MacLane</a:t>
            </a:r>
            <a:r>
              <a:rPr lang="en-US" sz="1200" i="1" dirty="0">
                <a:sym typeface="微软雅黑"/>
              </a:rPr>
              <a:t>, Saunders. </a:t>
            </a:r>
            <a:r>
              <a:rPr lang="en-US" sz="1200" i="1" dirty="0">
                <a:sym typeface="微软雅黑"/>
                <a:hlinkClick r:id="rId3"/>
              </a:rPr>
              <a:t>"General Theory of Natural Equivalences"</a:t>
            </a:r>
            <a:r>
              <a:rPr lang="en-US" sz="1200" i="1" dirty="0">
                <a:sym typeface="微软雅黑"/>
              </a:rPr>
              <a:t>. Transactions of the American Mathematical Society (Vol. 58, No. 2 (Sep., 1945), ed.). American Mathematical Society: 231-294.</a:t>
            </a:r>
            <a:endParaRPr lang="en-US" sz="12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实用：企业与产品决策的拆分与组合，可通过企业知识库的代数化规范，配合云端技术平台，即时反应决策的交互关系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精确：系统代数提供了超越专业领域界限的代数化语义，可帮助企业辩证并压缩，纯粹调度人类脑力仍然无法承载的复杂决策因果关系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</a:t>
            </a:r>
            <a:r>
              <a:rPr lang="en-US" altLang="zh-CN" sz="2400" kern="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可辅助系统决策过程的客观数据表达，奠定超越时空尺度的可追溯的思辨准则。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9258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，帮助印尼这个疆域辽阔并文化多元的国家，通过统一的可计算系统元语言，提供所有参与者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超越登天塔的诅咒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33271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：治理多层次关系的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TW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知识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：可被</a:t>
            </a:r>
            <a:r>
              <a:rPr lang="zh-CN" alt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客观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标示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的多层次关系</a:t>
            </a:r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EBF67E-3EC2-AE49-8510-585C644B813C}"/>
              </a:ext>
            </a:extLst>
          </p:cNvPr>
          <p:cNvSpPr txBox="1"/>
          <p:nvPr/>
        </p:nvSpPr>
        <p:spPr>
          <a:xfrm>
            <a:off x="579802" y="6092042"/>
            <a:ext cx="670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鸣谢: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Grace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Koo, Michael Xia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等人对此文稿所提供的编辑意见</a:t>
            </a:r>
            <a:endParaRPr kumimoji="1" lang="en-TW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巴比塔（登天塔）的诅咒：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失去通用语言的系统建构者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066620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42" y="5436496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  <p:pic>
        <p:nvPicPr>
          <p:cNvPr id="2" name="Picture 2" descr="Modelica Logo, 200px high">
            <a:extLst>
              <a:ext uri="{FF2B5EF4-FFF2-40B4-BE49-F238E27FC236}">
                <a16:creationId xmlns:a16="http://schemas.microsoft.com/office/drawing/2014/main" id="{5B06F91E-3ED9-144F-ADD8-DDD0901B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35" y="2531077"/>
            <a:ext cx="1632252" cy="84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Logo Home Page">
            <a:extLst>
              <a:ext uri="{FF2B5EF4-FFF2-40B4-BE49-F238E27FC236}">
                <a16:creationId xmlns:a16="http://schemas.microsoft.com/office/drawing/2014/main" id="{8744C562-D3E5-C846-9E3E-ED4268D34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17" y="963932"/>
            <a:ext cx="1177488" cy="117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rning Bluespec">
            <a:extLst>
              <a:ext uri="{FF2B5EF4-FFF2-40B4-BE49-F238E27FC236}">
                <a16:creationId xmlns:a16="http://schemas.microsoft.com/office/drawing/2014/main" id="{7F48A30E-7910-1C4B-B0D6-5645994E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92" y="4993126"/>
            <a:ext cx="1385458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ogo transparent PNG - StickPNG">
            <a:extLst>
              <a:ext uri="{FF2B5EF4-FFF2-40B4-BE49-F238E27FC236}">
                <a16:creationId xmlns:a16="http://schemas.microsoft.com/office/drawing/2014/main" id="{626ECB68-6F1E-984B-AA5C-610F7BBD4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" y="4355629"/>
            <a:ext cx="965572" cy="96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bsInt – JORAL Technologies">
            <a:extLst>
              <a:ext uri="{FF2B5EF4-FFF2-40B4-BE49-F238E27FC236}">
                <a16:creationId xmlns:a16="http://schemas.microsoft.com/office/drawing/2014/main" id="{E4D6F2A9-D552-6240-AD46-C2072166F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40" y="1946335"/>
            <a:ext cx="1215206" cy="75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2F21EA5-53EE-D347-A8C0-6E90113C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666" y="5655990"/>
            <a:ext cx="109507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/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/>
                        <a:t>&lt;</a:t>
                      </a:r>
                      <a:r>
                        <a:rPr sz="1100" dirty="0" err="1"/>
                        <a:t>特性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真值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组织</a:t>
                      </a:r>
                      <a:r>
                        <a:rPr sz="1100" dirty="0"/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事件令牌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变量矩阵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更新时序数列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条件概率矩阵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因果拓扑结构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假设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与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断言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箭头</a:t>
                      </a:r>
                      <a:r>
                        <a:rPr sz="1100" dirty="0"/>
                        <a:t>/
</a:t>
                      </a:r>
                      <a:r>
                        <a:rPr sz="1100" dirty="0" err="1"/>
                        <a:t>函数</a:t>
                      </a:r>
                      <a:r>
                        <a:rPr sz="1100" dirty="0"/>
                        <a:t>/</a:t>
                      </a:r>
                      <a:r>
                        <a:rPr lang="en-US" sz="1100" dirty="0" err="1"/>
                        <a:t>态射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同构条件分析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Olog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Catlab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归纳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演绎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简化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9397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登天之旅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593" y="2948017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6790787" y="6427113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1226118" y="6326213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2526CE-ADCD-CD44-AA3E-8CF1F8A735E5}"/>
              </a:ext>
            </a:extLst>
          </p:cNvPr>
          <p:cNvGrpSpPr/>
          <p:nvPr/>
        </p:nvGrpSpPr>
        <p:grpSpPr>
          <a:xfrm>
            <a:off x="539999" y="2824332"/>
            <a:ext cx="4366224" cy="3450335"/>
            <a:chOff x="6505752" y="2738818"/>
            <a:chExt cx="4366224" cy="3450335"/>
          </a:xfrm>
        </p:grpSpPr>
        <p:pic>
          <p:nvPicPr>
            <p:cNvPr id="2050" name="Picture 2">
              <a:hlinkClick r:id="rId5"/>
              <a:extLst>
                <a:ext uri="{FF2B5EF4-FFF2-40B4-BE49-F238E27FC236}">
                  <a16:creationId xmlns:a16="http://schemas.microsoft.com/office/drawing/2014/main" id="{BE98683C-529F-3142-8641-3E5361112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752" y="2834700"/>
              <a:ext cx="4366224" cy="335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EFE2D3-541E-5E43-87EC-881C7B542EBE}"/>
                </a:ext>
              </a:extLst>
            </p:cNvPr>
            <p:cNvSpPr txBox="1"/>
            <p:nvPr/>
          </p:nvSpPr>
          <p:spPr>
            <a:xfrm>
              <a:off x="9387068" y="27388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登天之指</a:t>
              </a:r>
              <a:endParaRPr lang="en-TW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2C2957A-9D7E-D54D-97D5-F13953E25726}"/>
              </a:ext>
            </a:extLst>
          </p:cNvPr>
          <p:cNvSpPr txBox="1"/>
          <p:nvPr/>
        </p:nvSpPr>
        <p:spPr>
          <a:xfrm>
            <a:off x="9580975" y="40184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登天之指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hariots For Apollo, ch3-2">
            <a:hlinkClick r:id="rId3"/>
            <a:extLst>
              <a:ext uri="{FF2B5EF4-FFF2-40B4-BE49-F238E27FC236}">
                <a16:creationId xmlns:a16="http://schemas.microsoft.com/office/drawing/2014/main" id="{6D306810-7639-FD46-A766-46EC82702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6" y="1229007"/>
            <a:ext cx="3215125" cy="220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56818E-F731-844E-BCEC-B898FEEDAB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742" b="7552"/>
          <a:stretch/>
        </p:blipFill>
        <p:spPr>
          <a:xfrm>
            <a:off x="7687685" y="1149759"/>
            <a:ext cx="4451006" cy="2399755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跨领域与多尺度的</a:t>
            </a:r>
            <a:r>
              <a:rPr lang="zh-CN" altLang="en-TW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决策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博弈</a:t>
            </a:r>
          </a:p>
        </p:txBody>
      </p:sp>
      <p:pic>
        <p:nvPicPr>
          <p:cNvPr id="2" name="Picture 2" descr="Hugh Dryden, James Webb, and Robert Seamans">
            <a:hlinkClick r:id="rId6"/>
            <a:extLst>
              <a:ext uri="{FF2B5EF4-FFF2-40B4-BE49-F238E27FC236}">
                <a16:creationId xmlns:a16="http://schemas.microsoft.com/office/drawing/2014/main" id="{010939B7-22C6-994E-9771-CE826FD4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684" y="3977838"/>
            <a:ext cx="29718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8"/>
            <a:extLst>
              <a:ext uri="{FF2B5EF4-FFF2-40B4-BE49-F238E27FC236}">
                <a16:creationId xmlns:a16="http://schemas.microsoft.com/office/drawing/2014/main" id="{75B81C38-E2FB-2B4B-80B5-CD488A27E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7279" y="3977839"/>
            <a:ext cx="3223461" cy="247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628D5-BA72-3545-BA7E-A6530D744129}"/>
              </a:ext>
            </a:extLst>
          </p:cNvPr>
          <p:cNvSpPr txBox="1"/>
          <p:nvPr/>
        </p:nvSpPr>
        <p:spPr>
          <a:xfrm>
            <a:off x="8261219" y="6460145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NASA History Site</a:t>
            </a:r>
            <a:endParaRPr lang="en-TW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14ED5C-6653-8346-94D5-238BE2E397D9}"/>
              </a:ext>
            </a:extLst>
          </p:cNvPr>
          <p:cNvSpPr txBox="1"/>
          <p:nvPr/>
        </p:nvSpPr>
        <p:spPr>
          <a:xfrm>
            <a:off x="4456745" y="3295598"/>
            <a:ext cx="32832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hlinkClick r:id="rId10"/>
              </a:rPr>
              <a:t>President Kennedy Challenges NASA to Go to the Moon</a:t>
            </a:r>
            <a:endParaRPr lang="en-US" sz="1050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3F703E-E2CA-C447-BFBE-559CE4AA44F7}"/>
              </a:ext>
            </a:extLst>
          </p:cNvPr>
          <p:cNvCxnSpPr>
            <a:cxnSpLocks/>
          </p:cNvCxnSpPr>
          <p:nvPr/>
        </p:nvCxnSpPr>
        <p:spPr>
          <a:xfrm>
            <a:off x="10515733" y="684092"/>
            <a:ext cx="0" cy="2446322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F21AF8-0D66-804A-B265-7879330BFC72}"/>
              </a:ext>
            </a:extLst>
          </p:cNvPr>
          <p:cNvCxnSpPr>
            <a:cxnSpLocks/>
          </p:cNvCxnSpPr>
          <p:nvPr/>
        </p:nvCxnSpPr>
        <p:spPr>
          <a:xfrm>
            <a:off x="10062717" y="762000"/>
            <a:ext cx="45301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3904CC7F-6EFB-634E-9653-118D28846F60}"/>
              </a:ext>
            </a:extLst>
          </p:cNvPr>
          <p:cNvSpPr txBox="1">
            <a:spLocks/>
          </p:cNvSpPr>
          <p:nvPr/>
        </p:nvSpPr>
        <p:spPr bwMode="auto">
          <a:xfrm>
            <a:off x="7740016" y="184236"/>
            <a:ext cx="2973587" cy="9006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1970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年前，将载人飞船送到月球并安全回到地球</a:t>
            </a:r>
            <a:endParaRPr lang="zh-TW" altLang="en-US" sz="18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E5B4585-6B85-7544-86BD-0F9B70724EC6}"/>
              </a:ext>
            </a:extLst>
          </p:cNvPr>
          <p:cNvSpPr/>
          <p:nvPr/>
        </p:nvSpPr>
        <p:spPr>
          <a:xfrm rot="3012855">
            <a:off x="6753186" y="2297540"/>
            <a:ext cx="3016066" cy="907914"/>
          </a:xfrm>
          <a:prstGeom prst="rightArrow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财务与行政支撑</a:t>
            </a:r>
          </a:p>
        </p:txBody>
      </p:sp>
      <p:sp>
        <p:nvSpPr>
          <p:cNvPr id="29" name="Left-Right Arrow 28">
            <a:extLst>
              <a:ext uri="{FF2B5EF4-FFF2-40B4-BE49-F238E27FC236}">
                <a16:creationId xmlns:a16="http://schemas.microsoft.com/office/drawing/2014/main" id="{5D60B39C-8E42-2E4D-98AE-F324032A1EDC}"/>
              </a:ext>
            </a:extLst>
          </p:cNvPr>
          <p:cNvSpPr/>
          <p:nvPr/>
        </p:nvSpPr>
        <p:spPr>
          <a:xfrm>
            <a:off x="4760740" y="4785824"/>
            <a:ext cx="2926944" cy="952500"/>
          </a:xfrm>
          <a:prstGeom prst="leftRightArrow">
            <a:avLst/>
          </a:prstGeom>
          <a:solidFill>
            <a:schemeClr val="bg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横向协调与部门博弈</a:t>
            </a:r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F8AE254A-C19F-B342-9E32-B95F484BDFB8}"/>
              </a:ext>
            </a:extLst>
          </p:cNvPr>
          <p:cNvSpPr/>
          <p:nvPr/>
        </p:nvSpPr>
        <p:spPr>
          <a:xfrm rot="18461999">
            <a:off x="2488083" y="2331044"/>
            <a:ext cx="2983011" cy="855924"/>
          </a:xfrm>
          <a:prstGeom prst="leftArrow">
            <a:avLst/>
          </a:prstGeom>
          <a:solidFill>
            <a:schemeClr val="bg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技术方案与实现</a:t>
            </a:r>
          </a:p>
        </p:txBody>
      </p:sp>
      <p:pic>
        <p:nvPicPr>
          <p:cNvPr id="1028" name="Picture 4" descr="Presidential Pronouncements on Space: Some 50th Anniversary Thoughts |  Daily Planet | Air &amp;amp; Space Magazine">
            <a:hlinkClick r:id="rId10"/>
            <a:extLst>
              <a:ext uri="{FF2B5EF4-FFF2-40B4-BE49-F238E27FC236}">
                <a16:creationId xmlns:a16="http://schemas.microsoft.com/office/drawing/2014/main" id="{B231A317-1906-B049-A755-246375EAE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25" y="717170"/>
            <a:ext cx="2785312" cy="247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D9FFC16-CBD0-5248-8A53-E025D3B1EEA2}"/>
              </a:ext>
            </a:extLst>
          </p:cNvPr>
          <p:cNvSpPr txBox="1"/>
          <p:nvPr/>
        </p:nvSpPr>
        <p:spPr>
          <a:xfrm>
            <a:off x="2110814" y="6454338"/>
            <a:ext cx="18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NASA History Site</a:t>
            </a:r>
            <a:endParaRPr lang="en-TW" dirty="0"/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267DB713-D487-C246-B533-C8A6E7A7ED7F}"/>
              </a:ext>
            </a:extLst>
          </p:cNvPr>
          <p:cNvSpPr txBox="1">
            <a:spLocks/>
          </p:cNvSpPr>
          <p:nvPr/>
        </p:nvSpPr>
        <p:spPr bwMode="auto">
          <a:xfrm>
            <a:off x="9535566" y="3295598"/>
            <a:ext cx="1642596" cy="4937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现金流时间表</a:t>
            </a:r>
          </a:p>
        </p:txBody>
      </p:sp>
    </p:spTree>
    <p:extLst>
      <p:ext uri="{BB962C8B-B14F-4D97-AF65-F5344CB8AC3E}">
        <p14:creationId xmlns:p14="http://schemas.microsoft.com/office/powerpoint/2010/main" val="167744910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31880</TotalTime>
  <Words>3907</Words>
  <Application>Microsoft Macintosh PowerPoint</Application>
  <PresentationFormat>Custom</PresentationFormat>
  <Paragraphs>556</Paragraphs>
  <Slides>40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40</vt:i4>
      </vt:variant>
    </vt:vector>
  </HeadingPairs>
  <TitlesOfParts>
    <vt:vector size="73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Microsoft YaHei</vt:lpstr>
      <vt:lpstr>Microsoft YaHei</vt:lpstr>
      <vt:lpstr>黑体</vt:lpstr>
      <vt:lpstr>华文细黑</vt:lpstr>
      <vt:lpstr>STXinwei</vt:lpstr>
      <vt:lpstr>ACADEMY ENGRAVED LET PLAIN:1.0</vt:lpstr>
      <vt:lpstr>Arial</vt:lpstr>
      <vt:lpstr>Calibri</vt:lpstr>
      <vt:lpstr>Calibri Light</vt:lpstr>
      <vt:lpstr>Cambria Math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跨领域、多层次的系统设计自动化</vt:lpstr>
      <vt:lpstr>系统治理：科学 或 艺术？</vt:lpstr>
      <vt:lpstr>巴比塔（登天塔）的诅咒： 失去通用语言的系统建构者</vt:lpstr>
      <vt:lpstr>散落在各类计算模型中的决策论证方法 (Models of Computation)</vt:lpstr>
      <vt:lpstr>系统代数的研究背景与动机 (AoS Motivation)</vt:lpstr>
      <vt:lpstr>系统代数的研究内容 (AoS Motivation)</vt:lpstr>
      <vt:lpstr>跨领域与多尺度的决策博弈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万用的可执行语言：偏序集（格）的代数封闭性</vt:lpstr>
      <vt:lpstr>以光速为界的决策影响力空间</vt:lpstr>
      <vt:lpstr>判别系统设计方法论的优劣？ (由Patrick &amp; Radhia Cousot提出)</vt:lpstr>
      <vt:lpstr>形式化系统设计方法的产业化工具与应用</vt:lpstr>
      <vt:lpstr>辩证系统正确性的形式化表述</vt:lpstr>
      <vt:lpstr>系统建模是一个模型空间搜寻过程 （fixed point semantic formalize model interpolation）</vt:lpstr>
      <vt:lpstr>何谓代数？</vt:lpstr>
      <vt:lpstr>系统代数方法论：运用代数法则，在语义空间保证集成多种领域信息的封闭性</vt:lpstr>
      <vt:lpstr>“Named” Property Domain Specification： 键值域的代数化运算规则</vt:lpstr>
      <vt:lpstr>函数与多项式的代数化运算均可根据箭头的追踪完成</vt:lpstr>
      <vt:lpstr>基于箭头(关系)与标签（命名空间）的运算方法</vt:lpstr>
      <vt:lpstr>Algebraic Methodology： 代数运算与模型空间的封闭性</vt:lpstr>
      <vt:lpstr>演示软件功能</vt:lpstr>
      <vt:lpstr>体现跨领域和多层级的系统代数工具实现（2005年）</vt:lpstr>
      <vt:lpstr>键值对的语义，是一种多层次，具备迭代特征的宣告式语法 （JSON/YAML）</vt:lpstr>
      <vt:lpstr>跨领域的偏序集表达形式</vt:lpstr>
      <vt:lpstr>可表函子 wikipedia: Representable Functor</vt:lpstr>
      <vt:lpstr>偏序集的代数特性 wikipedia: 偏序关系</vt:lpstr>
      <vt:lpstr>系统代数AoS的应用案例：</vt:lpstr>
      <vt:lpstr>系统代数（AoS）的研究成果： （代数化表述并论证局部系统与系统整体的决策关系）</vt:lpstr>
      <vt:lpstr>基于时序命名空间表达系统状态的伴随函子</vt:lpstr>
      <vt:lpstr>下一步： 根据AoS的思路、开发出可规模化部署的可编程知识容器(P3KC)</vt:lpstr>
      <vt:lpstr>基于系统代数（AoS）实现 P3KC</vt:lpstr>
      <vt:lpstr>参考文献</vt:lpstr>
      <vt:lpstr>向华为的建议</vt:lpstr>
      <vt:lpstr>向华为在印尼发展的建议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2834</cp:revision>
  <dcterms:created xsi:type="dcterms:W3CDTF">2019-11-04T08:46:32Z</dcterms:created>
  <dcterms:modified xsi:type="dcterms:W3CDTF">2021-10-26T13:05:07Z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